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7" r:id="rId4"/>
    <p:sldId id="308" r:id="rId5"/>
    <p:sldId id="309" r:id="rId6"/>
    <p:sldId id="310" r:id="rId7"/>
    <p:sldId id="263" r:id="rId8"/>
    <p:sldId id="257" r:id="rId9"/>
    <p:sldId id="258" r:id="rId10"/>
    <p:sldId id="259" r:id="rId11"/>
    <p:sldId id="260" r:id="rId12"/>
    <p:sldId id="262" r:id="rId13"/>
    <p:sldId id="264" r:id="rId14"/>
    <p:sldId id="261" r:id="rId15"/>
    <p:sldId id="265" r:id="rId16"/>
    <p:sldId id="266" r:id="rId17"/>
    <p:sldId id="334" r:id="rId18"/>
    <p:sldId id="336" r:id="rId19"/>
    <p:sldId id="335" r:id="rId20"/>
    <p:sldId id="338" r:id="rId21"/>
    <p:sldId id="339" r:id="rId22"/>
    <p:sldId id="340" r:id="rId23"/>
    <p:sldId id="341" r:id="rId24"/>
    <p:sldId id="343" r:id="rId25"/>
    <p:sldId id="344" r:id="rId26"/>
    <p:sldId id="3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69" d="100"/>
          <a:sy n="69" d="100"/>
        </p:scale>
        <p:origin x="51" y="5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A45C-C10F-42C0-8FAF-EB85C321A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87A35-77C8-414E-8A45-BACE2D0EE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A508E0-5795-4603-9BDC-78D67548828B}"/>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7A4E414E-12D5-4CE0-8CF6-2E5121069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A95B-2CF7-4448-ACED-9DC2A7156338}"/>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46850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704C-D46B-4689-B8AA-15AF13030A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1F10D-9079-4612-BDDA-AB3A3FFF8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823B9-A7F7-4EC6-9654-89D8D3C7EB9B}"/>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D0FEE1CF-D56F-4131-9A5F-8A6F9A448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F363B-241B-423A-AEBE-5551F0F0492F}"/>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197876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EE8D3-844E-45EE-8633-3468FD752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2E3B-7D7C-499E-8307-A5DD66D5E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11454-448E-46A9-BB74-66314C5747E0}"/>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5451662D-0133-4AE7-B071-C5458263A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72A8E-58D3-4C94-BD16-A8C3A9AF1470}"/>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328492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237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9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161A-7CAA-46FA-82CC-933E409FB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E716D-276B-450E-9696-07642BC60E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22060-C83C-4FE2-B4F7-4A7DEA6F508A}"/>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30C2D435-4858-464E-916E-34A489835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3F679-A8FE-4888-ABE1-6477DFBD62A5}"/>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131596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D43D-ACC7-4B85-B476-E9A76B8065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964E14-D115-49CF-A3D6-2458FE934E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0A35E-7044-488F-B850-FDB2FFE288D5}"/>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49FE95CA-0A72-48C1-8E99-10CAA6C3A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FCB53-962D-445E-AC07-E17461642000}"/>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147347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27B8-8415-4FC9-88E3-3430CF9BA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C823F8-0028-4144-BA9D-9B788BFE8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4D2A7E-4759-488C-9FA9-FD40CCEB3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0A311-0613-44C5-885F-4FF6B464111E}"/>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6" name="Footer Placeholder 5">
            <a:extLst>
              <a:ext uri="{FF2B5EF4-FFF2-40B4-BE49-F238E27FC236}">
                <a16:creationId xmlns:a16="http://schemas.microsoft.com/office/drawing/2014/main" id="{EF89626C-9DCD-4F63-8F88-106B3EB12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0EADA-6DC6-4644-8E53-4890C245383F}"/>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117918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525E-3779-4DD9-9761-5A81E6050C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42F472-F7AC-43D3-9688-99250B629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20BA3-0980-4A9A-9462-FFE067C0A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277F0-C987-469F-B7D0-17CE05CF7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D70D0-1586-41A3-9981-E0BC131F06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9F5B22-3827-4C00-9033-5E7770C97D5E}"/>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8" name="Footer Placeholder 7">
            <a:extLst>
              <a:ext uri="{FF2B5EF4-FFF2-40B4-BE49-F238E27FC236}">
                <a16:creationId xmlns:a16="http://schemas.microsoft.com/office/drawing/2014/main" id="{503EF803-4F48-4302-9984-E439EE05C8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959E3B-EAFC-43A6-BA41-0DECBA5B1D3B}"/>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227508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5F5A-C3AA-48D6-B7E3-9FDD75813A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A5291-9C38-494E-B43B-BC83EE2A09A5}"/>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4" name="Footer Placeholder 3">
            <a:extLst>
              <a:ext uri="{FF2B5EF4-FFF2-40B4-BE49-F238E27FC236}">
                <a16:creationId xmlns:a16="http://schemas.microsoft.com/office/drawing/2014/main" id="{E956D984-261F-4571-BC58-5403EB0C6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85471-CCAD-465F-9825-34A8BC79859C}"/>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311545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8FC60-73EF-4561-8DB4-42BAB90567C6}"/>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3" name="Footer Placeholder 2">
            <a:extLst>
              <a:ext uri="{FF2B5EF4-FFF2-40B4-BE49-F238E27FC236}">
                <a16:creationId xmlns:a16="http://schemas.microsoft.com/office/drawing/2014/main" id="{C49FAD2F-40E0-44EF-9CED-50BA23E72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FD03B-5C4E-4113-B7FC-38A820879A0F}"/>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204642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FFBF-13EC-4055-B542-AC2F8635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3ABC7-EE1A-4D32-9CAF-27988DDFC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52FAA-39C8-452A-ABAF-12D3E6135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E7AB8-3E66-410A-A391-FDAA5C819574}"/>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6" name="Footer Placeholder 5">
            <a:extLst>
              <a:ext uri="{FF2B5EF4-FFF2-40B4-BE49-F238E27FC236}">
                <a16:creationId xmlns:a16="http://schemas.microsoft.com/office/drawing/2014/main" id="{EFDC0A51-371D-4894-B1BA-D1344AFDC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71C32-EEC6-4755-88F2-93D9F7295E70}"/>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54734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C8A3-5A8E-49C0-8D54-9B1A7FFC8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D03C19-CE03-45DC-9EC6-FEC455E52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18BB1-CAEF-49FE-9F1F-B32025522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CE3D0-3A98-4366-9895-D61F4B54087E}"/>
              </a:ext>
            </a:extLst>
          </p:cNvPr>
          <p:cNvSpPr>
            <a:spLocks noGrp="1"/>
          </p:cNvSpPr>
          <p:nvPr>
            <p:ph type="dt" sz="half" idx="10"/>
          </p:nvPr>
        </p:nvSpPr>
        <p:spPr/>
        <p:txBody>
          <a:bodyPr/>
          <a:lstStyle/>
          <a:p>
            <a:fld id="{CBAD6AE6-428F-424B-8033-B4EEC25CC498}" type="datetimeFigureOut">
              <a:rPr lang="en-US" smtClean="0"/>
              <a:t>1/25/2021</a:t>
            </a:fld>
            <a:endParaRPr lang="en-US"/>
          </a:p>
        </p:txBody>
      </p:sp>
      <p:sp>
        <p:nvSpPr>
          <p:cNvPr id="6" name="Footer Placeholder 5">
            <a:extLst>
              <a:ext uri="{FF2B5EF4-FFF2-40B4-BE49-F238E27FC236}">
                <a16:creationId xmlns:a16="http://schemas.microsoft.com/office/drawing/2014/main" id="{E17CC16D-A21C-480B-BE48-8FDA66AF6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98BD5-5CBC-4754-AE82-76F5F11343CF}"/>
              </a:ext>
            </a:extLst>
          </p:cNvPr>
          <p:cNvSpPr>
            <a:spLocks noGrp="1"/>
          </p:cNvSpPr>
          <p:nvPr>
            <p:ph type="sldNum" sz="quarter" idx="12"/>
          </p:nvPr>
        </p:nvSpPr>
        <p:spPr/>
        <p:txBody>
          <a:bodyPr/>
          <a:lstStyle/>
          <a:p>
            <a:fld id="{710CED76-84CE-47F6-93D0-7C1A37D9FE72}" type="slidenum">
              <a:rPr lang="en-US" smtClean="0"/>
              <a:t>‹#›</a:t>
            </a:fld>
            <a:endParaRPr lang="en-US"/>
          </a:p>
        </p:txBody>
      </p:sp>
    </p:spTree>
    <p:extLst>
      <p:ext uri="{BB962C8B-B14F-4D97-AF65-F5344CB8AC3E}">
        <p14:creationId xmlns:p14="http://schemas.microsoft.com/office/powerpoint/2010/main" val="67234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FDEBE-4BB9-483A-B73F-9DF79C65F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6533D6-00B3-44E9-AF9D-5840CC6D1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BFC79-2C97-45DD-9B5B-450B9D1D1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6AE6-428F-424B-8033-B4EEC25CC498}" type="datetimeFigureOut">
              <a:rPr lang="en-US" smtClean="0"/>
              <a:t>1/25/2021</a:t>
            </a:fld>
            <a:endParaRPr lang="en-US"/>
          </a:p>
        </p:txBody>
      </p:sp>
      <p:sp>
        <p:nvSpPr>
          <p:cNvPr id="5" name="Footer Placeholder 4">
            <a:extLst>
              <a:ext uri="{FF2B5EF4-FFF2-40B4-BE49-F238E27FC236}">
                <a16:creationId xmlns:a16="http://schemas.microsoft.com/office/drawing/2014/main" id="{EF1DC8A5-D819-449B-BF12-00D5B72E3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2968F-0765-4C50-84DD-2553BEE32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CED76-84CE-47F6-93D0-7C1A37D9FE72}" type="slidenum">
              <a:rPr lang="en-US" smtClean="0"/>
              <a:t>‹#›</a:t>
            </a:fld>
            <a:endParaRPr lang="en-US"/>
          </a:p>
        </p:txBody>
      </p:sp>
    </p:spTree>
    <p:extLst>
      <p:ext uri="{BB962C8B-B14F-4D97-AF65-F5344CB8AC3E}">
        <p14:creationId xmlns:p14="http://schemas.microsoft.com/office/powerpoint/2010/main" val="325793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FA53F5F-4D33-4837-9D36-0035E2879FF3}"/>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Reporting suspected abuse and neglected of a child</a:t>
            </a:r>
          </a:p>
        </p:txBody>
      </p:sp>
      <p:sp>
        <p:nvSpPr>
          <p:cNvPr id="3" name="Subtitle 2">
            <a:extLst>
              <a:ext uri="{FF2B5EF4-FFF2-40B4-BE49-F238E27FC236}">
                <a16:creationId xmlns:a16="http://schemas.microsoft.com/office/drawing/2014/main" id="{47401423-7299-4940-A3C9-542354926966}"/>
              </a:ext>
            </a:extLst>
          </p:cNvPr>
          <p:cNvSpPr>
            <a:spLocks noGrp="1"/>
          </p:cNvSpPr>
          <p:nvPr>
            <p:ph type="subTitle" idx="1"/>
          </p:nvPr>
        </p:nvSpPr>
        <p:spPr>
          <a:xfrm>
            <a:off x="3215729" y="4165152"/>
            <a:ext cx="5760846" cy="682079"/>
          </a:xfrm>
        </p:spPr>
        <p:txBody>
          <a:bodyPr>
            <a:normAutofit/>
          </a:bodyPr>
          <a:lstStyle/>
          <a:p>
            <a:endParaRPr lang="en-US">
              <a:solidFill>
                <a:schemeClr val="tx2"/>
              </a:solidFill>
            </a:endParaRPr>
          </a:p>
        </p:txBody>
      </p:sp>
    </p:spTree>
    <p:extLst>
      <p:ext uri="{BB962C8B-B14F-4D97-AF65-F5344CB8AC3E}">
        <p14:creationId xmlns:p14="http://schemas.microsoft.com/office/powerpoint/2010/main" val="349486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61399-504E-4EC2-9BE0-8BBAC4522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5F2F9FC-C1FE-4278-85D1-2F25E0903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7556683" cy="6858000"/>
            <a:chOff x="1" y="0"/>
            <a:chExt cx="12191996" cy="6858000"/>
          </a:xfrm>
        </p:grpSpPr>
        <p:sp useBgFill="1">
          <p:nvSpPr>
            <p:cNvPr id="12" name="Rectangle 11">
              <a:extLst>
                <a:ext uri="{FF2B5EF4-FFF2-40B4-BE49-F238E27FC236}">
                  <a16:creationId xmlns:a16="http://schemas.microsoft.com/office/drawing/2014/main" id="{C7DAC55B-0532-491D-A00D-543A7D3B6A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574240D1-50AA-4881-B8E8-FB5DA1865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p>
          </p:txBody>
        </p:sp>
      </p:grpSp>
      <p:grpSp>
        <p:nvGrpSpPr>
          <p:cNvPr id="15" name="Group 14">
            <a:extLst>
              <a:ext uri="{FF2B5EF4-FFF2-40B4-BE49-F238E27FC236}">
                <a16:creationId xmlns:a16="http://schemas.microsoft.com/office/drawing/2014/main" id="{FC6E19B8-6946-4650-88A2-207699C632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60555" y="613446"/>
            <a:ext cx="5235575" cy="5229225"/>
            <a:chOff x="5469352" y="613446"/>
            <a:chExt cx="5235575" cy="5229225"/>
          </a:xfrm>
        </p:grpSpPr>
        <p:sp>
          <p:nvSpPr>
            <p:cNvPr id="16" name="Freeform 6">
              <a:extLst>
                <a:ext uri="{FF2B5EF4-FFF2-40B4-BE49-F238E27FC236}">
                  <a16:creationId xmlns:a16="http://schemas.microsoft.com/office/drawing/2014/main" id="{F9FAF7D1-02BB-4EE4-A00B-39EFFE47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9352"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alpha val="20000"/>
              </a:srgbClr>
            </a:solidFill>
            <a:ln w="0">
              <a:noFill/>
              <a:prstDash val="solid"/>
              <a:round/>
              <a:headEnd/>
              <a:tailEnd/>
            </a:ln>
          </p:spPr>
        </p:sp>
        <p:sp>
          <p:nvSpPr>
            <p:cNvPr id="17" name="Freeform 6">
              <a:extLst>
                <a:ext uri="{FF2B5EF4-FFF2-40B4-BE49-F238E27FC236}">
                  <a16:creationId xmlns:a16="http://schemas.microsoft.com/office/drawing/2014/main" id="{A5C351FE-9698-48C6-B7A1-8EBB1CC9E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9352"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1">
                <a:alpha val="40000"/>
              </a:schemeClr>
            </a:solidFill>
            <a:ln w="0">
              <a:noFill/>
              <a:prstDash val="solid"/>
              <a:round/>
              <a:headEnd/>
              <a:tailEnd/>
            </a:ln>
          </p:spPr>
        </p:sp>
      </p:grpSp>
      <p:sp>
        <p:nvSpPr>
          <p:cNvPr id="2" name="Title 1">
            <a:extLst>
              <a:ext uri="{FF2B5EF4-FFF2-40B4-BE49-F238E27FC236}">
                <a16:creationId xmlns:a16="http://schemas.microsoft.com/office/drawing/2014/main" id="{EE7DBD1E-4398-4098-B82E-3BB38089559D}"/>
              </a:ext>
            </a:extLst>
          </p:cNvPr>
          <p:cNvSpPr>
            <a:spLocks noGrp="1"/>
          </p:cNvSpPr>
          <p:nvPr>
            <p:ph type="title"/>
          </p:nvPr>
        </p:nvSpPr>
        <p:spPr>
          <a:xfrm>
            <a:off x="454218" y="1003019"/>
            <a:ext cx="6648249" cy="4450079"/>
          </a:xfrm>
        </p:spPr>
        <p:txBody>
          <a:bodyPr vert="horz" lIns="91440" tIns="45720" rIns="91440" bIns="45720" rtlCol="0" anchor="ctr">
            <a:normAutofit/>
          </a:bodyPr>
          <a:lstStyle/>
          <a:p>
            <a:pPr algn="ctr"/>
            <a:r>
              <a:rPr lang="en-US" sz="8800" dirty="0"/>
              <a:t>Child Abuse</a:t>
            </a:r>
          </a:p>
        </p:txBody>
      </p:sp>
      <p:pic>
        <p:nvPicPr>
          <p:cNvPr id="4" name="Content Placeholder 3">
            <a:extLst>
              <a:ext uri="{FF2B5EF4-FFF2-40B4-BE49-F238E27FC236}">
                <a16:creationId xmlns:a16="http://schemas.microsoft.com/office/drawing/2014/main" id="{0B46CE07-6B13-4259-9075-E6FC7441E19F}"/>
              </a:ext>
            </a:extLst>
          </p:cNvPr>
          <p:cNvPicPr>
            <a:picLocks noGrp="1" noChangeAspect="1"/>
          </p:cNvPicPr>
          <p:nvPr>
            <p:ph idx="1"/>
          </p:nvPr>
        </p:nvPicPr>
        <p:blipFill rotWithShape="1">
          <a:blip r:embed="rId2"/>
          <a:srcRect b="1613"/>
          <a:stretch/>
        </p:blipFill>
        <p:spPr>
          <a:xfrm>
            <a:off x="7556685" y="1"/>
            <a:ext cx="4635315" cy="6857999"/>
          </a:xfrm>
          <a:prstGeom prst="rect">
            <a:avLst/>
          </a:prstGeom>
        </p:spPr>
      </p:pic>
    </p:spTree>
    <p:extLst>
      <p:ext uri="{BB962C8B-B14F-4D97-AF65-F5344CB8AC3E}">
        <p14:creationId xmlns:p14="http://schemas.microsoft.com/office/powerpoint/2010/main" val="35750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4CA9-97A9-4750-AA34-81B58846C529}"/>
              </a:ext>
            </a:extLst>
          </p:cNvPr>
          <p:cNvSpPr>
            <a:spLocks noGrp="1"/>
          </p:cNvSpPr>
          <p:nvPr>
            <p:ph type="title"/>
          </p:nvPr>
        </p:nvSpPr>
        <p:spPr/>
        <p:txBody>
          <a:bodyPr/>
          <a:lstStyle/>
          <a:p>
            <a:r>
              <a:rPr lang="en-US" dirty="0"/>
              <a:t>Types of Child Abuse</a:t>
            </a:r>
          </a:p>
        </p:txBody>
      </p:sp>
      <p:sp>
        <p:nvSpPr>
          <p:cNvPr id="3" name="Content Placeholder 2">
            <a:extLst>
              <a:ext uri="{FF2B5EF4-FFF2-40B4-BE49-F238E27FC236}">
                <a16:creationId xmlns:a16="http://schemas.microsoft.com/office/drawing/2014/main" id="{DE0EFEA1-2D71-459B-A3BF-821B90DF8FBA}"/>
              </a:ext>
            </a:extLst>
          </p:cNvPr>
          <p:cNvSpPr>
            <a:spLocks noGrp="1"/>
          </p:cNvSpPr>
          <p:nvPr>
            <p:ph idx="1"/>
          </p:nvPr>
        </p:nvSpPr>
        <p:spPr/>
        <p:txBody>
          <a:bodyPr/>
          <a:lstStyle/>
          <a:p>
            <a:pPr marL="469900" indent="-457200">
              <a:spcBef>
                <a:spcPts val="720"/>
              </a:spcBef>
              <a:buClr>
                <a:schemeClr val="accent1"/>
              </a:buClr>
              <a:buSzPct val="94230"/>
              <a:buFont typeface="Open Sans" panose="020B0606030504020204" pitchFamily="34" charset="0"/>
              <a:buChar char="&gt;"/>
              <a:tabLst>
                <a:tab pos="287020" algn="l"/>
              </a:tabLst>
            </a:pPr>
            <a:r>
              <a:rPr lang="en-US" spc="40" dirty="0">
                <a:latin typeface="Open Sans" panose="020B0606030504020204" pitchFamily="34" charset="0"/>
                <a:ea typeface="Open Sans" panose="020B0606030504020204" pitchFamily="34" charset="0"/>
                <a:cs typeface="Open Sans" panose="020B0606030504020204" pitchFamily="34" charset="0"/>
              </a:rPr>
              <a:t>Physical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65" dirty="0">
                <a:latin typeface="Open Sans" panose="020B0606030504020204" pitchFamily="34" charset="0"/>
                <a:ea typeface="Open Sans" panose="020B0606030504020204" pitchFamily="34" charset="0"/>
                <a:cs typeface="Open Sans" panose="020B0606030504020204" pitchFamily="34" charset="0"/>
              </a:rPr>
              <a:t>Neglect</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30" dirty="0">
                <a:latin typeface="Open Sans" panose="020B0606030504020204" pitchFamily="34" charset="0"/>
                <a:ea typeface="Open Sans" panose="020B0606030504020204" pitchFamily="34" charset="0"/>
                <a:cs typeface="Open Sans" panose="020B0606030504020204" pitchFamily="34" charset="0"/>
              </a:rPr>
              <a:t>Sexual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55" dirty="0">
                <a:latin typeface="Open Sans" panose="020B0606030504020204" pitchFamily="34" charset="0"/>
                <a:ea typeface="Open Sans" panose="020B0606030504020204" pitchFamily="34" charset="0"/>
                <a:cs typeface="Open Sans" panose="020B0606030504020204" pitchFamily="34" charset="0"/>
              </a:rPr>
              <a:t>Emotional</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29257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1198-F297-4567-8BE6-FB9E9D6C443C}"/>
              </a:ext>
            </a:extLst>
          </p:cNvPr>
          <p:cNvSpPr>
            <a:spLocks noGrp="1"/>
          </p:cNvSpPr>
          <p:nvPr>
            <p:ph type="title"/>
          </p:nvPr>
        </p:nvSpPr>
        <p:spPr/>
        <p:txBody>
          <a:bodyPr/>
          <a:lstStyle/>
          <a:p>
            <a:r>
              <a:rPr lang="en-US" dirty="0"/>
              <a:t>Physical Abuse</a:t>
            </a:r>
          </a:p>
        </p:txBody>
      </p:sp>
      <p:sp>
        <p:nvSpPr>
          <p:cNvPr id="3" name="Content Placeholder 2">
            <a:extLst>
              <a:ext uri="{FF2B5EF4-FFF2-40B4-BE49-F238E27FC236}">
                <a16:creationId xmlns:a16="http://schemas.microsoft.com/office/drawing/2014/main" id="{70E87DB4-D802-460F-A473-FC4589224DBB}"/>
              </a:ext>
            </a:extLst>
          </p:cNvPr>
          <p:cNvSpPr>
            <a:spLocks noGrp="1"/>
          </p:cNvSpPr>
          <p:nvPr>
            <p:ph sz="half" idx="1"/>
          </p:nvPr>
        </p:nvSpPr>
        <p:spPr/>
        <p:txBody>
          <a:bodyPr>
            <a:normAutofit fontScale="85000" lnSpcReduction="10000"/>
          </a:bodyPr>
          <a:lstStyle/>
          <a:p>
            <a:pPr marL="469900" marR="1336675" indent="-457200">
              <a:spcBef>
                <a:spcPts val="735"/>
              </a:spcBef>
              <a:buClr>
                <a:schemeClr val="accent1"/>
              </a:buClr>
              <a:buSzPct val="94230"/>
              <a:buFont typeface="Open Sans" panose="020B0606030504020204" pitchFamily="34" charset="0"/>
              <a:buChar char="&gt;"/>
              <a:tabLst>
                <a:tab pos="287020" algn="l"/>
              </a:tabLst>
            </a:pPr>
            <a:r>
              <a:rPr lang="en-US" spc="40" dirty="0">
                <a:latin typeface="Open Sans" panose="020B0606030504020204" pitchFamily="34" charset="0"/>
                <a:ea typeface="Open Sans" panose="020B0606030504020204" pitchFamily="34" charset="0"/>
                <a:cs typeface="Open Sans" panose="020B0606030504020204" pitchFamily="34" charset="0"/>
              </a:rPr>
              <a:t>Physical</a:t>
            </a:r>
            <a:r>
              <a:rPr lang="en-US" spc="-120" dirty="0">
                <a:latin typeface="Open Sans" panose="020B0606030504020204" pitchFamily="34" charset="0"/>
                <a:ea typeface="Open Sans" panose="020B0606030504020204" pitchFamily="34" charset="0"/>
                <a:cs typeface="Open Sans" panose="020B0606030504020204" pitchFamily="34" charset="0"/>
              </a:rPr>
              <a:t> </a:t>
            </a:r>
            <a:r>
              <a:rPr lang="en-US" spc="35" dirty="0">
                <a:latin typeface="Open Sans" panose="020B0606030504020204" pitchFamily="34" charset="0"/>
                <a:ea typeface="Open Sans" panose="020B0606030504020204" pitchFamily="34" charset="0"/>
                <a:cs typeface="Open Sans" panose="020B0606030504020204" pitchFamily="34" charset="0"/>
              </a:rPr>
              <a:t>signs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5"/>
              </a:spcBef>
              <a:buSzPct val="85416"/>
              <a:buFont typeface="Open Sans" panose="020B0606030504020204" pitchFamily="34" charset="0"/>
              <a:buChar char="&gt;"/>
              <a:tabLst>
                <a:tab pos="652780" algn="l"/>
              </a:tabLst>
            </a:pPr>
            <a:r>
              <a:rPr lang="en-US" sz="2200" spc="80" dirty="0">
                <a:latin typeface="Open Sans" panose="020B0606030504020204" pitchFamily="34" charset="0"/>
                <a:ea typeface="Open Sans" panose="020B0606030504020204" pitchFamily="34" charset="0"/>
                <a:cs typeface="Open Sans" panose="020B0606030504020204" pitchFamily="34" charset="0"/>
              </a:rPr>
              <a:t>Unexplained</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251585" lvl="3" indent="-342900">
              <a:spcBef>
                <a:spcPts val="505"/>
              </a:spcBef>
              <a:buClr>
                <a:schemeClr val="accent1"/>
              </a:buClr>
              <a:buSzPct val="70000"/>
              <a:buFont typeface="Open Sans" panose="020B0606030504020204" pitchFamily="34" charset="0"/>
              <a:buChar char="&gt;"/>
              <a:tabLst>
                <a:tab pos="927100" algn="l"/>
              </a:tabLst>
            </a:pPr>
            <a:r>
              <a:rPr lang="en-US" sz="1800" spc="30" dirty="0">
                <a:latin typeface="Open Sans" panose="020B0606030504020204" pitchFamily="34" charset="0"/>
                <a:ea typeface="Open Sans" panose="020B0606030504020204" pitchFamily="34" charset="0"/>
                <a:cs typeface="Open Sans" panose="020B0606030504020204" pitchFamily="34" charset="0"/>
              </a:rPr>
              <a:t>Bruises </a:t>
            </a:r>
            <a:r>
              <a:rPr lang="en-US" sz="1800" spc="90" dirty="0">
                <a:latin typeface="Open Sans" panose="020B0606030504020204" pitchFamily="34" charset="0"/>
                <a:ea typeface="Open Sans" panose="020B0606030504020204" pitchFamily="34" charset="0"/>
                <a:cs typeface="Open Sans" panose="020B0606030504020204" pitchFamily="34" charset="0"/>
              </a:rPr>
              <a:t>or</a:t>
            </a:r>
            <a:r>
              <a:rPr lang="en-US" sz="1800" spc="-285" dirty="0">
                <a:latin typeface="Open Sans" panose="020B0606030504020204" pitchFamily="34" charset="0"/>
                <a:ea typeface="Open Sans" panose="020B0606030504020204" pitchFamily="34" charset="0"/>
                <a:cs typeface="Open Sans" panose="020B0606030504020204" pitchFamily="34" charset="0"/>
              </a:rPr>
              <a:t> </a:t>
            </a:r>
            <a:r>
              <a:rPr lang="en-US" sz="1800" spc="45" dirty="0">
                <a:latin typeface="Open Sans" panose="020B0606030504020204" pitchFamily="34" charset="0"/>
                <a:ea typeface="Open Sans" panose="020B0606030504020204" pitchFamily="34" charset="0"/>
                <a:cs typeface="Open Sans" panose="020B0606030504020204" pitchFamily="34" charset="0"/>
              </a:rPr>
              <a:t>welts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251585" lvl="3" indent="-342900">
              <a:spcBef>
                <a:spcPts val="480"/>
              </a:spcBef>
              <a:buClr>
                <a:schemeClr val="accent1"/>
              </a:buClr>
              <a:buSzPct val="70000"/>
              <a:buFont typeface="Open Sans" panose="020B0606030504020204" pitchFamily="34" charset="0"/>
              <a:buChar char="&gt;"/>
              <a:tabLst>
                <a:tab pos="927100" algn="l"/>
              </a:tabLst>
            </a:pPr>
            <a:r>
              <a:rPr lang="en-US" sz="1800" spc="55" dirty="0">
                <a:latin typeface="Open Sans" panose="020B0606030504020204" pitchFamily="34" charset="0"/>
                <a:ea typeface="Open Sans" panose="020B0606030504020204" pitchFamily="34" charset="0"/>
                <a:cs typeface="Open Sans" panose="020B0606030504020204" pitchFamily="34" charset="0"/>
              </a:rPr>
              <a:t>Burns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251585" lvl="3" indent="-342900">
              <a:spcBef>
                <a:spcPts val="480"/>
              </a:spcBef>
              <a:buClr>
                <a:schemeClr val="accent1"/>
              </a:buClr>
              <a:buSzPct val="70000"/>
              <a:buFont typeface="Open Sans" panose="020B0606030504020204" pitchFamily="34" charset="0"/>
              <a:buChar char="&gt;"/>
              <a:tabLst>
                <a:tab pos="927100" algn="l"/>
              </a:tabLst>
            </a:pPr>
            <a:r>
              <a:rPr lang="en-US" sz="1800" spc="60" dirty="0">
                <a:latin typeface="Open Sans" panose="020B0606030504020204" pitchFamily="34" charset="0"/>
                <a:ea typeface="Open Sans" panose="020B0606030504020204" pitchFamily="34" charset="0"/>
                <a:cs typeface="Open Sans" panose="020B0606030504020204" pitchFamily="34" charset="0"/>
              </a:rPr>
              <a:t>Fractures </a:t>
            </a:r>
            <a:r>
              <a:rPr lang="en-US" sz="1800" spc="90" dirty="0">
                <a:latin typeface="Open Sans" panose="020B0606030504020204" pitchFamily="34" charset="0"/>
                <a:ea typeface="Open Sans" panose="020B0606030504020204" pitchFamily="34" charset="0"/>
                <a:cs typeface="Open Sans" panose="020B0606030504020204" pitchFamily="34" charset="0"/>
              </a:rPr>
              <a:t>or</a:t>
            </a:r>
            <a:r>
              <a:rPr lang="en-US" sz="1800" spc="-385" dirty="0">
                <a:latin typeface="Open Sans" panose="020B0606030504020204" pitchFamily="34" charset="0"/>
                <a:ea typeface="Open Sans" panose="020B0606030504020204" pitchFamily="34" charset="0"/>
                <a:cs typeface="Open Sans" panose="020B0606030504020204" pitchFamily="34" charset="0"/>
              </a:rPr>
              <a:t> </a:t>
            </a:r>
            <a:r>
              <a:rPr lang="en-US" sz="1800" spc="65" dirty="0">
                <a:latin typeface="Open Sans" panose="020B0606030504020204" pitchFamily="34" charset="0"/>
                <a:ea typeface="Open Sans" panose="020B0606030504020204" pitchFamily="34" charset="0"/>
                <a:cs typeface="Open Sans" panose="020B0606030504020204" pitchFamily="34" charset="0"/>
              </a:rPr>
              <a:t>dislocations</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251585" lvl="3" indent="-342900">
              <a:spcBef>
                <a:spcPts val="480"/>
              </a:spcBef>
              <a:buClr>
                <a:schemeClr val="accent1"/>
              </a:buClr>
              <a:buSzPct val="70000"/>
              <a:buFont typeface="Open Sans" panose="020B0606030504020204" pitchFamily="34" charset="0"/>
              <a:buChar char="&gt;"/>
              <a:tabLst>
                <a:tab pos="927100" algn="l"/>
              </a:tabLst>
            </a:pPr>
            <a:r>
              <a:rPr lang="en-US" sz="1800" spc="15" dirty="0">
                <a:latin typeface="Open Sans" panose="020B0606030504020204" pitchFamily="34" charset="0"/>
                <a:ea typeface="Open Sans" panose="020B0606030504020204" pitchFamily="34" charset="0"/>
                <a:cs typeface="Open Sans" panose="020B0606030504020204" pitchFamily="34" charset="0"/>
              </a:rPr>
              <a:t>Bald </a:t>
            </a:r>
            <a:r>
              <a:rPr lang="en-US" sz="1800" spc="85" dirty="0">
                <a:latin typeface="Open Sans" panose="020B0606030504020204" pitchFamily="34" charset="0"/>
                <a:ea typeface="Open Sans" panose="020B0606030504020204" pitchFamily="34" charset="0"/>
                <a:cs typeface="Open Sans" panose="020B0606030504020204" pitchFamily="34" charset="0"/>
              </a:rPr>
              <a:t>patches </a:t>
            </a:r>
            <a:r>
              <a:rPr lang="en-US" sz="1800" spc="120" dirty="0">
                <a:latin typeface="Open Sans" panose="020B0606030504020204" pitchFamily="34" charset="0"/>
                <a:ea typeface="Open Sans" panose="020B0606030504020204" pitchFamily="34" charset="0"/>
                <a:cs typeface="Open Sans" panose="020B0606030504020204" pitchFamily="34" charset="0"/>
              </a:rPr>
              <a:t>on</a:t>
            </a:r>
            <a:r>
              <a:rPr lang="en-US" sz="1800" spc="-330" dirty="0">
                <a:latin typeface="Open Sans" panose="020B0606030504020204" pitchFamily="34" charset="0"/>
                <a:ea typeface="Open Sans" panose="020B0606030504020204" pitchFamily="34" charset="0"/>
                <a:cs typeface="Open Sans" panose="020B0606030504020204" pitchFamily="34" charset="0"/>
              </a:rPr>
              <a:t> </a:t>
            </a:r>
            <a:r>
              <a:rPr lang="en-US" sz="1800" spc="50" dirty="0">
                <a:latin typeface="Open Sans" panose="020B0606030504020204" pitchFamily="34" charset="0"/>
                <a:ea typeface="Open Sans" panose="020B0606030504020204" pitchFamily="34" charset="0"/>
                <a:cs typeface="Open Sans" panose="020B0606030504020204" pitchFamily="34" charset="0"/>
              </a:rPr>
              <a:t>scalp</a:t>
            </a:r>
            <a:endParaRPr 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69EE80AA-FF4B-43C9-8EF0-BF0EFC111AA4}"/>
              </a:ext>
            </a:extLst>
          </p:cNvPr>
          <p:cNvSpPr>
            <a:spLocks noGrp="1"/>
          </p:cNvSpPr>
          <p:nvPr>
            <p:ph sz="half" idx="2"/>
          </p:nvPr>
        </p:nvSpPr>
        <p:spPr/>
        <p:txBody>
          <a:bodyPr>
            <a:normAutofit fontScale="85000" lnSpcReduction="10000"/>
          </a:bodyPr>
          <a:lstStyle/>
          <a:p>
            <a:pPr marL="355600" indent="-342900">
              <a:spcBef>
                <a:spcPts val="100"/>
              </a:spcBef>
              <a:buClr>
                <a:schemeClr val="accent1"/>
              </a:buClr>
              <a:buSzPct val="93750"/>
              <a:buFont typeface="Open Sans" panose="020B0606030504020204" pitchFamily="34" charset="0"/>
              <a:buChar char="&gt;"/>
              <a:tabLst>
                <a:tab pos="287020" algn="l"/>
              </a:tabLst>
            </a:pPr>
            <a:r>
              <a:rPr lang="en-US" sz="2400" spc="35" dirty="0">
                <a:latin typeface="Open Sans" panose="020B0606030504020204" pitchFamily="34" charset="0"/>
                <a:ea typeface="Open Sans" panose="020B0606030504020204" pitchFamily="34" charset="0"/>
                <a:cs typeface="Open Sans" panose="020B0606030504020204" pitchFamily="34" charset="0"/>
              </a:rPr>
              <a:t>Behavioral</a:t>
            </a:r>
            <a:r>
              <a:rPr lang="en-US" sz="2400" spc="-80" dirty="0">
                <a:latin typeface="Open Sans" panose="020B0606030504020204" pitchFamily="34" charset="0"/>
                <a:ea typeface="Open Sans" panose="020B0606030504020204" pitchFamily="34" charset="0"/>
                <a:cs typeface="Open Sans" panose="020B0606030504020204" pitchFamily="34" charset="0"/>
              </a:rPr>
              <a:t> </a:t>
            </a:r>
            <a:r>
              <a:rPr lang="en-US" sz="2400" spc="60" dirty="0">
                <a:latin typeface="Open Sans" panose="020B0606030504020204" pitchFamily="34" charset="0"/>
                <a:ea typeface="Open Sans" panose="020B0606030504020204" pitchFamily="34" charset="0"/>
                <a:cs typeface="Open Sans" panose="020B0606030504020204" pitchFamily="34" charset="0"/>
              </a:rPr>
              <a:t>signs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
              </a:spcBef>
              <a:buSzPct val="84090"/>
              <a:buFont typeface="Open Sans" panose="020B0606030504020204" pitchFamily="34" charset="0"/>
              <a:buChar char="&gt;"/>
              <a:tabLst>
                <a:tab pos="652780" algn="l"/>
              </a:tabLst>
            </a:pPr>
            <a:r>
              <a:rPr lang="en-US" sz="2000" spc="105" dirty="0">
                <a:latin typeface="Open Sans" panose="020B0606030504020204" pitchFamily="34" charset="0"/>
                <a:ea typeface="Open Sans" panose="020B0606030504020204" pitchFamily="34" charset="0"/>
                <a:cs typeface="Open Sans" panose="020B0606030504020204" pitchFamily="34" charset="0"/>
              </a:rPr>
              <a:t>Student</a:t>
            </a:r>
            <a:r>
              <a:rPr lang="en-US" sz="2000" spc="-114" dirty="0">
                <a:latin typeface="Open Sans" panose="020B0606030504020204" pitchFamily="34" charset="0"/>
                <a:ea typeface="Open Sans" panose="020B0606030504020204" pitchFamily="34" charset="0"/>
                <a:cs typeface="Open Sans" panose="020B0606030504020204" pitchFamily="34" charset="0"/>
              </a:rPr>
              <a:t> </a:t>
            </a:r>
            <a:r>
              <a:rPr lang="en-US" sz="2000" spc="80" dirty="0">
                <a:latin typeface="Open Sans" panose="020B0606030504020204" pitchFamily="34" charset="0"/>
                <a:ea typeface="Open Sans" panose="020B0606030504020204" pitchFamily="34" charset="0"/>
                <a:cs typeface="Open Sans" panose="020B0606030504020204" pitchFamily="34" charset="0"/>
              </a:rPr>
              <a:t>states</a:t>
            </a:r>
            <a:r>
              <a:rPr lang="en-US" sz="2000" spc="-75" dirty="0">
                <a:latin typeface="Open Sans" panose="020B0606030504020204" pitchFamily="34" charset="0"/>
                <a:ea typeface="Open Sans" panose="020B0606030504020204" pitchFamily="34" charset="0"/>
                <a:cs typeface="Open Sans" panose="020B0606030504020204" pitchFamily="34" charset="0"/>
              </a:rPr>
              <a:t> </a:t>
            </a:r>
            <a:r>
              <a:rPr lang="en-US" sz="2000" spc="130" dirty="0">
                <a:latin typeface="Open Sans" panose="020B0606030504020204" pitchFamily="34" charset="0"/>
                <a:ea typeface="Open Sans" panose="020B0606030504020204" pitchFamily="34" charset="0"/>
                <a:cs typeface="Open Sans" panose="020B0606030504020204" pitchFamily="34" charset="0"/>
              </a:rPr>
              <a:t>he/she</a:t>
            </a:r>
            <a:r>
              <a:rPr lang="en-US" sz="2000" spc="-55" dirty="0">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“deserves”</a:t>
            </a:r>
            <a:r>
              <a:rPr lang="en-US" sz="2000" spc="-40" dirty="0">
                <a:latin typeface="Open Sans" panose="020B0606030504020204" pitchFamily="34" charset="0"/>
                <a:ea typeface="Open Sans" panose="020B0606030504020204" pitchFamily="34" charset="0"/>
                <a:cs typeface="Open Sans" panose="020B0606030504020204" pitchFamily="34" charset="0"/>
              </a:rPr>
              <a:t> </a:t>
            </a:r>
            <a:r>
              <a:rPr lang="en-US" sz="2000" spc="125" dirty="0">
                <a:latin typeface="Open Sans" panose="020B0606030504020204" pitchFamily="34" charset="0"/>
                <a:ea typeface="Open Sans" panose="020B0606030504020204" pitchFamily="34" charset="0"/>
                <a:cs typeface="Open Sans" panose="020B0606030504020204" pitchFamily="34" charset="0"/>
              </a:rPr>
              <a:t>punishment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35" dirty="0">
                <a:latin typeface="Open Sans" panose="020B0606030504020204" pitchFamily="34" charset="0"/>
                <a:ea typeface="Open Sans" panose="020B0606030504020204" pitchFamily="34" charset="0"/>
                <a:cs typeface="Open Sans" panose="020B0606030504020204" pitchFamily="34" charset="0"/>
              </a:rPr>
              <a:t>Fearful</a:t>
            </a:r>
            <a:r>
              <a:rPr lang="en-US" sz="2000" spc="-105" dirty="0">
                <a:latin typeface="Open Sans" panose="020B0606030504020204" pitchFamily="34" charset="0"/>
                <a:ea typeface="Open Sans" panose="020B0606030504020204" pitchFamily="34" charset="0"/>
                <a:cs typeface="Open Sans" panose="020B0606030504020204" pitchFamily="34" charset="0"/>
              </a:rPr>
              <a:t> </a:t>
            </a:r>
            <a:r>
              <a:rPr lang="en-US" sz="2000" spc="100" dirty="0">
                <a:latin typeface="Open Sans" panose="020B0606030504020204" pitchFamily="34" charset="0"/>
                <a:ea typeface="Open Sans" panose="020B0606030504020204" pitchFamily="34" charset="0"/>
                <a:cs typeface="Open Sans" panose="020B0606030504020204" pitchFamily="34" charset="0"/>
              </a:rPr>
              <a:t>when</a:t>
            </a:r>
            <a:r>
              <a:rPr lang="en-US" sz="2000" spc="-80"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others</a:t>
            </a:r>
            <a:r>
              <a:rPr lang="en-US" sz="2000" spc="-120" dirty="0">
                <a:latin typeface="Open Sans" panose="020B0606030504020204" pitchFamily="34" charset="0"/>
                <a:ea typeface="Open Sans" panose="020B0606030504020204" pitchFamily="34" charset="0"/>
                <a:cs typeface="Open Sans" panose="020B0606030504020204" pitchFamily="34" charset="0"/>
              </a:rPr>
              <a:t> </a:t>
            </a:r>
            <a:r>
              <a:rPr lang="en-US" sz="2000" spc="40" dirty="0">
                <a:latin typeface="Open Sans" panose="020B0606030504020204" pitchFamily="34" charset="0"/>
                <a:ea typeface="Open Sans" panose="020B0606030504020204" pitchFamily="34" charset="0"/>
                <a:cs typeface="Open Sans" panose="020B0606030504020204" pitchFamily="34" charset="0"/>
              </a:rPr>
              <a:t>cry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30" dirty="0">
                <a:latin typeface="Open Sans" panose="020B0606030504020204" pitchFamily="34" charset="0"/>
                <a:ea typeface="Open Sans" panose="020B0606030504020204" pitchFamily="34" charset="0"/>
                <a:cs typeface="Open Sans" panose="020B0606030504020204" pitchFamily="34" charset="0"/>
              </a:rPr>
              <a:t>Behavioral </a:t>
            </a:r>
            <a:r>
              <a:rPr lang="en-US" sz="2000" spc="80" dirty="0">
                <a:latin typeface="Open Sans" panose="020B0606030504020204" pitchFamily="34" charset="0"/>
                <a:ea typeface="Open Sans" panose="020B0606030504020204" pitchFamily="34" charset="0"/>
                <a:cs typeface="Open Sans" panose="020B0606030504020204" pitchFamily="34" charset="0"/>
              </a:rPr>
              <a:t>extremes </a:t>
            </a:r>
            <a:r>
              <a:rPr lang="en-US" sz="2000" spc="25" dirty="0">
                <a:latin typeface="Open Sans" panose="020B0606030504020204" pitchFamily="34" charset="0"/>
                <a:ea typeface="Open Sans" panose="020B0606030504020204" pitchFamily="34" charset="0"/>
                <a:cs typeface="Open Sans" panose="020B0606030504020204" pitchFamily="34" charset="0"/>
              </a:rPr>
              <a:t>(aggressive,</a:t>
            </a:r>
            <a:r>
              <a:rPr lang="en-US" sz="2000" spc="-330" dirty="0">
                <a:latin typeface="Open Sans" panose="020B0606030504020204" pitchFamily="34" charset="0"/>
                <a:ea typeface="Open Sans" panose="020B0606030504020204" pitchFamily="34" charset="0"/>
                <a:cs typeface="Open Sans" panose="020B0606030504020204" pitchFamily="34" charset="0"/>
              </a:rPr>
              <a:t> </a:t>
            </a:r>
            <a:r>
              <a:rPr lang="en-US" sz="2000" spc="85" dirty="0">
                <a:latin typeface="Open Sans" panose="020B0606030504020204" pitchFamily="34" charset="0"/>
                <a:ea typeface="Open Sans" panose="020B0606030504020204" pitchFamily="34" charset="0"/>
                <a:cs typeface="Open Sans" panose="020B0606030504020204" pitchFamily="34" charset="0"/>
              </a:rPr>
              <a:t>withdrawn)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75" dirty="0">
                <a:latin typeface="Open Sans" panose="020B0606030504020204" pitchFamily="34" charset="0"/>
                <a:ea typeface="Open Sans" panose="020B0606030504020204" pitchFamily="34" charset="0"/>
                <a:cs typeface="Open Sans" panose="020B0606030504020204" pitchFamily="34" charset="0"/>
              </a:rPr>
              <a:t>Frightened</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15" dirty="0">
                <a:latin typeface="Open Sans" panose="020B0606030504020204" pitchFamily="34" charset="0"/>
                <a:ea typeface="Open Sans" panose="020B0606030504020204" pitchFamily="34" charset="0"/>
                <a:cs typeface="Open Sans" panose="020B0606030504020204" pitchFamily="34" charset="0"/>
              </a:rPr>
              <a:t>of </a:t>
            </a:r>
            <a:r>
              <a:rPr lang="en-US" sz="2000" spc="100" dirty="0">
                <a:latin typeface="Open Sans" panose="020B0606030504020204" pitchFamily="34" charset="0"/>
                <a:ea typeface="Open Sans" panose="020B0606030504020204" pitchFamily="34" charset="0"/>
                <a:cs typeface="Open Sans" panose="020B0606030504020204" pitchFamily="34" charset="0"/>
              </a:rPr>
              <a:t>parents</a:t>
            </a:r>
            <a:r>
              <a:rPr lang="en-US" sz="2000" spc="-135"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135" dirty="0">
                <a:latin typeface="Open Sans" panose="020B0606030504020204" pitchFamily="34" charset="0"/>
                <a:ea typeface="Open Sans" panose="020B0606030504020204" pitchFamily="34" charset="0"/>
                <a:cs typeface="Open Sans" panose="020B0606030504020204" pitchFamily="34" charset="0"/>
              </a:rPr>
              <a:t> </a:t>
            </a:r>
            <a:r>
              <a:rPr lang="en-US" sz="2000" spc="70" dirty="0">
                <a:latin typeface="Open Sans" panose="020B0606030504020204" pitchFamily="34" charset="0"/>
                <a:ea typeface="Open Sans" panose="020B0606030504020204" pitchFamily="34" charset="0"/>
                <a:cs typeface="Open Sans" panose="020B0606030504020204" pitchFamily="34" charset="0"/>
              </a:rPr>
              <a:t>caretakers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20" dirty="0">
                <a:latin typeface="Open Sans" panose="020B0606030504020204" pitchFamily="34" charset="0"/>
                <a:ea typeface="Open Sans" panose="020B0606030504020204" pitchFamily="34" charset="0"/>
                <a:cs typeface="Open Sans" panose="020B0606030504020204" pitchFamily="34" charset="0"/>
              </a:rPr>
              <a:t>Afraid </a:t>
            </a:r>
            <a:r>
              <a:rPr lang="en-US" sz="2000" spc="105" dirty="0">
                <a:latin typeface="Open Sans" panose="020B0606030504020204" pitchFamily="34" charset="0"/>
                <a:ea typeface="Open Sans" panose="020B0606030504020204" pitchFamily="34" charset="0"/>
                <a:cs typeface="Open Sans" panose="020B0606030504020204" pitchFamily="34" charset="0"/>
              </a:rPr>
              <a:t>to </a:t>
            </a:r>
            <a:r>
              <a:rPr lang="en-US" sz="2000" spc="25" dirty="0">
                <a:latin typeface="Open Sans" panose="020B0606030504020204" pitchFamily="34" charset="0"/>
                <a:ea typeface="Open Sans" panose="020B0606030504020204" pitchFamily="34" charset="0"/>
                <a:cs typeface="Open Sans" panose="020B0606030504020204" pitchFamily="34" charset="0"/>
              </a:rPr>
              <a:t>go</a:t>
            </a:r>
            <a:r>
              <a:rPr lang="en-US" sz="2000" spc="-345" dirty="0">
                <a:latin typeface="Open Sans" panose="020B0606030504020204" pitchFamily="34" charset="0"/>
                <a:ea typeface="Open Sans" panose="020B0606030504020204" pitchFamily="34" charset="0"/>
                <a:cs typeface="Open Sans" panose="020B0606030504020204" pitchFamily="34" charset="0"/>
              </a:rPr>
              <a:t> </a:t>
            </a:r>
            <a:r>
              <a:rPr lang="en-US" sz="2000" spc="130" dirty="0">
                <a:latin typeface="Open Sans" panose="020B0606030504020204" pitchFamily="34" charset="0"/>
                <a:ea typeface="Open Sans" panose="020B0606030504020204" pitchFamily="34" charset="0"/>
                <a:cs typeface="Open Sans" panose="020B0606030504020204" pitchFamily="34" charset="0"/>
              </a:rPr>
              <a:t>home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55" dirty="0">
                <a:latin typeface="Open Sans" panose="020B0606030504020204" pitchFamily="34" charset="0"/>
                <a:ea typeface="Open Sans" panose="020B0606030504020204" pitchFamily="34" charset="0"/>
                <a:cs typeface="Open Sans" panose="020B0606030504020204" pitchFamily="34" charset="0"/>
              </a:rPr>
              <a:t>Child</a:t>
            </a:r>
            <a:r>
              <a:rPr lang="en-US" sz="2000" spc="-35"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reports</a:t>
            </a:r>
            <a:r>
              <a:rPr lang="en-US" sz="2000" spc="-50"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injury</a:t>
            </a:r>
            <a:r>
              <a:rPr lang="en-US" sz="2000" spc="-60" dirty="0">
                <a:latin typeface="Open Sans" panose="020B0606030504020204" pitchFamily="34" charset="0"/>
                <a:ea typeface="Open Sans" panose="020B0606030504020204" pitchFamily="34" charset="0"/>
                <a:cs typeface="Open Sans" panose="020B0606030504020204" pitchFamily="34" charset="0"/>
              </a:rPr>
              <a:t> </a:t>
            </a:r>
            <a:r>
              <a:rPr lang="en-US" sz="2000" spc="25" dirty="0">
                <a:latin typeface="Open Sans" panose="020B0606030504020204" pitchFamily="34" charset="0"/>
                <a:ea typeface="Open Sans" panose="020B0606030504020204" pitchFamily="34" charset="0"/>
                <a:cs typeface="Open Sans" panose="020B0606030504020204" pitchFamily="34" charset="0"/>
              </a:rPr>
              <a:t>by</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100" dirty="0">
                <a:latin typeface="Open Sans" panose="020B0606030504020204" pitchFamily="34" charset="0"/>
                <a:ea typeface="Open Sans" panose="020B0606030504020204" pitchFamily="34" charset="0"/>
                <a:cs typeface="Open Sans" panose="020B0606030504020204" pitchFamily="34" charset="0"/>
              </a:rPr>
              <a:t>parents</a:t>
            </a:r>
            <a:r>
              <a:rPr lang="en-US" sz="2000" spc="-120"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135" dirty="0">
                <a:latin typeface="Open Sans" panose="020B0606030504020204" pitchFamily="34" charset="0"/>
                <a:ea typeface="Open Sans" panose="020B0606030504020204" pitchFamily="34" charset="0"/>
                <a:cs typeface="Open Sans" panose="020B0606030504020204" pitchFamily="34" charset="0"/>
              </a:rPr>
              <a:t> </a:t>
            </a:r>
            <a:r>
              <a:rPr lang="en-US" sz="2000" spc="70" dirty="0">
                <a:latin typeface="Open Sans" panose="020B0606030504020204" pitchFamily="34" charset="0"/>
                <a:ea typeface="Open Sans" panose="020B0606030504020204" pitchFamily="34" charset="0"/>
                <a:cs typeface="Open Sans" panose="020B0606030504020204" pitchFamily="34" charset="0"/>
              </a:rPr>
              <a:t>caretakers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45" dirty="0">
                <a:latin typeface="Open Sans" panose="020B0606030504020204" pitchFamily="34" charset="0"/>
                <a:ea typeface="Open Sans" panose="020B0606030504020204" pitchFamily="34" charset="0"/>
                <a:cs typeface="Open Sans" panose="020B0606030504020204" pitchFamily="34" charset="0"/>
              </a:rPr>
              <a:t>Needy </a:t>
            </a:r>
            <a:r>
              <a:rPr lang="en-US" sz="2000" spc="40" dirty="0">
                <a:latin typeface="Open Sans" panose="020B0606030504020204" pitchFamily="34" charset="0"/>
                <a:ea typeface="Open Sans" panose="020B0606030504020204" pitchFamily="34" charset="0"/>
                <a:cs typeface="Open Sans" panose="020B0606030504020204" pitchFamily="34" charset="0"/>
              </a:rPr>
              <a:t>for</a:t>
            </a:r>
            <a:r>
              <a:rPr lang="en-US" sz="2000" spc="-270" dirty="0">
                <a:latin typeface="Open Sans" panose="020B0606030504020204" pitchFamily="34" charset="0"/>
                <a:ea typeface="Open Sans" panose="020B0606030504020204" pitchFamily="34" charset="0"/>
                <a:cs typeface="Open Sans" panose="020B0606030504020204" pitchFamily="34" charset="0"/>
              </a:rPr>
              <a:t> </a:t>
            </a:r>
            <a:r>
              <a:rPr lang="en-US" sz="2000" spc="55" dirty="0">
                <a:latin typeface="Open Sans" panose="020B0606030504020204" pitchFamily="34" charset="0"/>
                <a:ea typeface="Open Sans" panose="020B0606030504020204" pitchFamily="34" charset="0"/>
                <a:cs typeface="Open Sans" panose="020B0606030504020204" pitchFamily="34" charset="0"/>
              </a:rPr>
              <a:t>affection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60" dirty="0">
                <a:latin typeface="Open Sans" panose="020B0606030504020204" pitchFamily="34" charset="0"/>
                <a:ea typeface="Open Sans" panose="020B0606030504020204" pitchFamily="34" charset="0"/>
                <a:cs typeface="Open Sans" panose="020B0606030504020204" pitchFamily="34" charset="0"/>
              </a:rPr>
              <a:t>Manipulative</a:t>
            </a:r>
            <a:r>
              <a:rPr lang="en-US" sz="2000" spc="-95" dirty="0">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behaviors</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to</a:t>
            </a:r>
            <a:r>
              <a:rPr lang="en-US" sz="2000" spc="-110"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get</a:t>
            </a:r>
            <a:r>
              <a:rPr lang="en-US" sz="2000" spc="-130" dirty="0">
                <a:latin typeface="Open Sans" panose="020B0606030504020204" pitchFamily="34" charset="0"/>
                <a:ea typeface="Open Sans" panose="020B0606030504020204" pitchFamily="34" charset="0"/>
                <a:cs typeface="Open Sans" panose="020B0606030504020204" pitchFamily="34" charset="0"/>
              </a:rPr>
              <a:t> </a:t>
            </a:r>
            <a:r>
              <a:rPr lang="en-US" sz="2000" spc="110" dirty="0">
                <a:latin typeface="Open Sans" panose="020B0606030504020204" pitchFamily="34" charset="0"/>
                <a:ea typeface="Open Sans" panose="020B0606030504020204" pitchFamily="34" charset="0"/>
                <a:cs typeface="Open Sans" panose="020B0606030504020204" pitchFamily="34" charset="0"/>
              </a:rPr>
              <a:t>attention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70" dirty="0">
                <a:latin typeface="Open Sans" panose="020B0606030504020204" pitchFamily="34" charset="0"/>
                <a:ea typeface="Open Sans" panose="020B0606030504020204" pitchFamily="34" charset="0"/>
                <a:cs typeface="Open Sans" panose="020B0606030504020204" pitchFamily="34" charset="0"/>
              </a:rPr>
              <a:t>Unable </a:t>
            </a:r>
            <a:r>
              <a:rPr lang="en-US" sz="2000" spc="105" dirty="0">
                <a:latin typeface="Open Sans" panose="020B0606030504020204" pitchFamily="34" charset="0"/>
                <a:ea typeface="Open Sans" panose="020B0606030504020204" pitchFamily="34" charset="0"/>
                <a:cs typeface="Open Sans" panose="020B0606030504020204" pitchFamily="34" charset="0"/>
              </a:rPr>
              <a:t>to</a:t>
            </a:r>
            <a:r>
              <a:rPr lang="en-US" sz="2000" spc="-385" dirty="0">
                <a:latin typeface="Open Sans" panose="020B0606030504020204" pitchFamily="34" charset="0"/>
                <a:ea typeface="Open Sans" panose="020B0606030504020204" pitchFamily="34" charset="0"/>
                <a:cs typeface="Open Sans" panose="020B0606030504020204" pitchFamily="34" charset="0"/>
              </a:rPr>
              <a:t> </a:t>
            </a:r>
            <a:r>
              <a:rPr lang="en-US" sz="2000" spc="45" dirty="0">
                <a:latin typeface="Open Sans" panose="020B0606030504020204" pitchFamily="34" charset="0"/>
                <a:ea typeface="Open Sans" panose="020B0606030504020204" pitchFamily="34" charset="0"/>
                <a:cs typeface="Open Sans" panose="020B0606030504020204" pitchFamily="34" charset="0"/>
              </a:rPr>
              <a:t>focus </a:t>
            </a:r>
            <a:r>
              <a:rPr lang="en-US" sz="2000" spc="-5" dirty="0">
                <a:latin typeface="Open Sans" panose="020B0606030504020204" pitchFamily="34" charset="0"/>
                <a:ea typeface="Open Sans" panose="020B0606030504020204" pitchFamily="34" charset="0"/>
                <a:cs typeface="Open Sans" panose="020B0606030504020204" pitchFamily="34" charset="0"/>
              </a:rPr>
              <a:t>– </a:t>
            </a:r>
            <a:r>
              <a:rPr lang="en-US" sz="2000" spc="75" dirty="0">
                <a:latin typeface="Open Sans" panose="020B0606030504020204" pitchFamily="34" charset="0"/>
                <a:ea typeface="Open Sans" panose="020B0606030504020204" pitchFamily="34" charset="0"/>
                <a:cs typeface="Open Sans" panose="020B0606030504020204" pitchFamily="34" charset="0"/>
              </a:rPr>
              <a:t>daydreaming</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25" dirty="0">
                <a:latin typeface="Open Sans" panose="020B0606030504020204" pitchFamily="34" charset="0"/>
                <a:ea typeface="Open Sans" panose="020B0606030504020204" pitchFamily="34" charset="0"/>
                <a:cs typeface="Open Sans" panose="020B0606030504020204" pitchFamily="34" charset="0"/>
              </a:rPr>
              <a:t>Self</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45" dirty="0">
                <a:latin typeface="Open Sans" panose="020B0606030504020204" pitchFamily="34" charset="0"/>
                <a:ea typeface="Open Sans" panose="020B0606030504020204" pitchFamily="34" charset="0"/>
                <a:cs typeface="Open Sans" panose="020B0606030504020204" pitchFamily="34" charset="0"/>
              </a:rPr>
              <a:t>abusive</a:t>
            </a:r>
            <a:r>
              <a:rPr lang="en-US" sz="2000" spc="-45"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behavior</a:t>
            </a:r>
            <a:r>
              <a:rPr lang="en-US" sz="2000" spc="-120"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70" dirty="0">
                <a:latin typeface="Open Sans" panose="020B0606030504020204" pitchFamily="34" charset="0"/>
                <a:ea typeface="Open Sans" panose="020B0606030504020204" pitchFamily="34" charset="0"/>
                <a:cs typeface="Open Sans" panose="020B0606030504020204" pitchFamily="34" charset="0"/>
              </a:rPr>
              <a:t> </a:t>
            </a:r>
            <a:r>
              <a:rPr lang="en-US" sz="2000" spc="40" dirty="0">
                <a:latin typeface="Open Sans" panose="020B0606030504020204" pitchFamily="34" charset="0"/>
                <a:ea typeface="Open Sans" panose="020B0606030504020204" pitchFamily="34" charset="0"/>
                <a:cs typeface="Open Sans" panose="020B0606030504020204" pitchFamily="34" charset="0"/>
              </a:rPr>
              <a:t>lack</a:t>
            </a:r>
            <a:r>
              <a:rPr lang="en-US" sz="2000" spc="-70" dirty="0">
                <a:latin typeface="Open Sans" panose="020B0606030504020204" pitchFamily="34" charset="0"/>
                <a:ea typeface="Open Sans" panose="020B0606030504020204" pitchFamily="34" charset="0"/>
                <a:cs typeface="Open Sans" panose="020B0606030504020204" pitchFamily="34" charset="0"/>
              </a:rPr>
              <a:t> </a:t>
            </a:r>
            <a:r>
              <a:rPr lang="en-US" sz="2000" spc="15" dirty="0">
                <a:latin typeface="Open Sans" panose="020B0606030504020204" pitchFamily="34" charset="0"/>
                <a:ea typeface="Open Sans" panose="020B0606030504020204" pitchFamily="34" charset="0"/>
                <a:cs typeface="Open Sans" panose="020B0606030504020204" pitchFamily="34" charset="0"/>
              </a:rPr>
              <a:t>of</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80" dirty="0">
                <a:latin typeface="Open Sans" panose="020B0606030504020204" pitchFamily="34" charset="0"/>
                <a:ea typeface="Open Sans" panose="020B0606030504020204" pitchFamily="34" charset="0"/>
                <a:cs typeface="Open Sans" panose="020B0606030504020204" pitchFamily="34" charset="0"/>
              </a:rPr>
              <a:t>concern</a:t>
            </a:r>
            <a:r>
              <a:rPr lang="en-US" sz="2000" spc="-40" dirty="0">
                <a:latin typeface="Open Sans" panose="020B0606030504020204" pitchFamily="34" charset="0"/>
                <a:ea typeface="Open Sans" panose="020B0606030504020204" pitchFamily="34" charset="0"/>
                <a:cs typeface="Open Sans" panose="020B0606030504020204" pitchFamily="34" charset="0"/>
              </a:rPr>
              <a:t> </a:t>
            </a:r>
            <a:r>
              <a:rPr lang="en-US" sz="2000" spc="40" dirty="0">
                <a:latin typeface="Open Sans" panose="020B0606030504020204" pitchFamily="34" charset="0"/>
                <a:ea typeface="Open Sans" panose="020B0606030504020204" pitchFamily="34" charset="0"/>
                <a:cs typeface="Open Sans" panose="020B0606030504020204" pitchFamily="34" charset="0"/>
              </a:rPr>
              <a:t>for</a:t>
            </a:r>
            <a:r>
              <a:rPr lang="en-US" sz="2000" spc="-110" dirty="0">
                <a:latin typeface="Open Sans" panose="020B0606030504020204" pitchFamily="34" charset="0"/>
                <a:ea typeface="Open Sans" panose="020B0606030504020204" pitchFamily="34" charset="0"/>
                <a:cs typeface="Open Sans" panose="020B0606030504020204" pitchFamily="34" charset="0"/>
              </a:rPr>
              <a:t> </a:t>
            </a:r>
            <a:r>
              <a:rPr lang="en-US" sz="2000" spc="80" dirty="0">
                <a:latin typeface="Open Sans" panose="020B0606030504020204" pitchFamily="34" charset="0"/>
                <a:ea typeface="Open Sans" panose="020B0606030504020204" pitchFamily="34" charset="0"/>
                <a:cs typeface="Open Sans" panose="020B0606030504020204" pitchFamily="34" charset="0"/>
              </a:rPr>
              <a:t>personal</a:t>
            </a:r>
            <a:r>
              <a:rPr lang="en-US" sz="2000" spc="-65" dirty="0">
                <a:latin typeface="Open Sans" panose="020B0606030504020204" pitchFamily="34" charset="0"/>
                <a:ea typeface="Open Sans" panose="020B0606030504020204" pitchFamily="34" charset="0"/>
                <a:cs typeface="Open Sans" panose="020B0606030504020204" pitchFamily="34" charset="0"/>
              </a:rPr>
              <a:t> </a:t>
            </a:r>
            <a:r>
              <a:rPr lang="en-US" sz="2000" spc="35" dirty="0">
                <a:latin typeface="Open Sans" panose="020B0606030504020204" pitchFamily="34" charset="0"/>
                <a:ea typeface="Open Sans" panose="020B0606030504020204" pitchFamily="34" charset="0"/>
                <a:cs typeface="Open Sans" panose="020B0606030504020204" pitchFamily="34" charset="0"/>
              </a:rPr>
              <a:t>safety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50" dirty="0">
                <a:latin typeface="Open Sans" panose="020B0606030504020204" pitchFamily="34" charset="0"/>
                <a:ea typeface="Open Sans" panose="020B0606030504020204" pitchFamily="34" charset="0"/>
                <a:cs typeface="Open Sans" panose="020B0606030504020204" pitchFamily="34" charset="0"/>
              </a:rPr>
              <a:t>Wary </a:t>
            </a:r>
            <a:r>
              <a:rPr lang="en-US" sz="2000" spc="15" dirty="0">
                <a:latin typeface="Open Sans" panose="020B0606030504020204" pitchFamily="34" charset="0"/>
                <a:ea typeface="Open Sans" panose="020B0606030504020204" pitchFamily="34" charset="0"/>
                <a:cs typeface="Open Sans" panose="020B0606030504020204" pitchFamily="34" charset="0"/>
              </a:rPr>
              <a:t>of </a:t>
            </a:r>
            <a:r>
              <a:rPr lang="en-US" sz="2000" spc="105" dirty="0">
                <a:latin typeface="Open Sans" panose="020B0606030504020204" pitchFamily="34" charset="0"/>
                <a:ea typeface="Open Sans" panose="020B0606030504020204" pitchFamily="34" charset="0"/>
                <a:cs typeface="Open Sans" panose="020B0606030504020204" pitchFamily="34" charset="0"/>
              </a:rPr>
              <a:t>adult</a:t>
            </a:r>
            <a:r>
              <a:rPr lang="en-US" sz="2000" spc="-320"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contact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97527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305B-6147-4A77-8C4F-28D4F757278D}"/>
              </a:ext>
            </a:extLst>
          </p:cNvPr>
          <p:cNvSpPr>
            <a:spLocks noGrp="1"/>
          </p:cNvSpPr>
          <p:nvPr>
            <p:ph type="title"/>
          </p:nvPr>
        </p:nvSpPr>
        <p:spPr/>
        <p:txBody>
          <a:bodyPr/>
          <a:lstStyle/>
          <a:p>
            <a:r>
              <a:rPr lang="en-US" dirty="0"/>
              <a:t>Neglect</a:t>
            </a:r>
          </a:p>
        </p:txBody>
      </p:sp>
      <p:sp>
        <p:nvSpPr>
          <p:cNvPr id="3" name="Content Placeholder 2">
            <a:extLst>
              <a:ext uri="{FF2B5EF4-FFF2-40B4-BE49-F238E27FC236}">
                <a16:creationId xmlns:a16="http://schemas.microsoft.com/office/drawing/2014/main" id="{EFDB2775-C1D6-41D7-BE8C-42558516479D}"/>
              </a:ext>
            </a:extLst>
          </p:cNvPr>
          <p:cNvSpPr>
            <a:spLocks noGrp="1"/>
          </p:cNvSpPr>
          <p:nvPr>
            <p:ph idx="1"/>
          </p:nvPr>
        </p:nvSpPr>
        <p:spPr/>
        <p:txBody>
          <a:bodyPr/>
          <a:lstStyle/>
          <a:p>
            <a:pPr marL="469900" indent="-457200">
              <a:spcBef>
                <a:spcPts val="735"/>
              </a:spcBef>
              <a:buClr>
                <a:schemeClr val="accent1"/>
              </a:buClr>
              <a:buSzPct val="94230"/>
              <a:buFont typeface="Open Sans" panose="020B0606030504020204" pitchFamily="34" charset="0"/>
              <a:buChar char="&gt;"/>
              <a:tabLst>
                <a:tab pos="287020" algn="l"/>
              </a:tabLst>
            </a:pPr>
            <a:r>
              <a:rPr lang="en-US" spc="40" dirty="0">
                <a:latin typeface="Open Sans" panose="020B0606030504020204" pitchFamily="34" charset="0"/>
                <a:ea typeface="Open Sans" panose="020B0606030504020204" pitchFamily="34" charset="0"/>
                <a:cs typeface="Open Sans" panose="020B0606030504020204" pitchFamily="34" charset="0"/>
              </a:rPr>
              <a:t>Physical</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60" dirty="0">
                <a:latin typeface="Open Sans" panose="020B0606030504020204" pitchFamily="34" charset="0"/>
                <a:ea typeface="Open Sans" panose="020B0606030504020204" pitchFamily="34" charset="0"/>
                <a:cs typeface="Open Sans" panose="020B0606030504020204" pitchFamily="34" charset="0"/>
              </a:rPr>
              <a:t>signs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5"/>
              </a:spcBef>
              <a:buSzPct val="85416"/>
              <a:buFont typeface="Open Sans" panose="020B0606030504020204" pitchFamily="34" charset="0"/>
              <a:buChar char="&gt;"/>
              <a:tabLst>
                <a:tab pos="652780" algn="l"/>
              </a:tabLst>
            </a:pPr>
            <a:r>
              <a:rPr lang="en-US" sz="2200" spc="100" dirty="0">
                <a:latin typeface="Open Sans" panose="020B0606030504020204" pitchFamily="34" charset="0"/>
                <a:ea typeface="Open Sans" panose="020B0606030504020204" pitchFamily="34" charset="0"/>
                <a:cs typeface="Open Sans" panose="020B0606030504020204" pitchFamily="34" charset="0"/>
              </a:rPr>
              <a:t>Not</a:t>
            </a:r>
            <a:r>
              <a:rPr lang="en-US" sz="2200" spc="-80" dirty="0">
                <a:latin typeface="Open Sans" panose="020B0606030504020204" pitchFamily="34" charset="0"/>
                <a:ea typeface="Open Sans" panose="020B0606030504020204" pitchFamily="34" charset="0"/>
                <a:cs typeface="Open Sans" panose="020B0606030504020204" pitchFamily="34" charset="0"/>
              </a:rPr>
              <a:t> </a:t>
            </a:r>
            <a:r>
              <a:rPr lang="en-US" sz="2200" spc="110" dirty="0">
                <a:latin typeface="Open Sans" panose="020B0606030504020204" pitchFamily="34" charset="0"/>
                <a:ea typeface="Open Sans" panose="020B0606030504020204" pitchFamily="34" charset="0"/>
                <a:cs typeface="Open Sans" panose="020B0606030504020204" pitchFamily="34" charset="0"/>
              </a:rPr>
              <a:t>meeting</a:t>
            </a:r>
            <a:r>
              <a:rPr lang="en-US" sz="2200" spc="-5" dirty="0">
                <a:latin typeface="Open Sans" panose="020B0606030504020204" pitchFamily="34" charset="0"/>
                <a:ea typeface="Open Sans" panose="020B0606030504020204" pitchFamily="34" charset="0"/>
                <a:cs typeface="Open Sans" panose="020B0606030504020204" pitchFamily="34" charset="0"/>
              </a:rPr>
              <a:t> </a:t>
            </a:r>
            <a:r>
              <a:rPr lang="en-US" sz="2200" spc="60" dirty="0">
                <a:latin typeface="Open Sans" panose="020B0606030504020204" pitchFamily="34" charset="0"/>
                <a:ea typeface="Open Sans" panose="020B0606030504020204" pitchFamily="34" charset="0"/>
                <a:cs typeface="Open Sans" panose="020B0606030504020204" pitchFamily="34" charset="0"/>
              </a:rPr>
              <a:t>basic</a:t>
            </a:r>
            <a:r>
              <a:rPr lang="en-US" sz="2200" spc="-70" dirty="0">
                <a:latin typeface="Open Sans" panose="020B0606030504020204" pitchFamily="34" charset="0"/>
                <a:ea typeface="Open Sans" panose="020B0606030504020204" pitchFamily="34" charset="0"/>
                <a:cs typeface="Open Sans" panose="020B0606030504020204" pitchFamily="34" charset="0"/>
              </a:rPr>
              <a:t> </a:t>
            </a:r>
            <a:r>
              <a:rPr lang="en-US" sz="2200" spc="110" dirty="0">
                <a:latin typeface="Open Sans" panose="020B0606030504020204" pitchFamily="34" charset="0"/>
                <a:ea typeface="Open Sans" panose="020B0606030504020204" pitchFamily="34" charset="0"/>
                <a:cs typeface="Open Sans" panose="020B0606030504020204" pitchFamily="34" charset="0"/>
              </a:rPr>
              <a:t>needs</a:t>
            </a:r>
            <a:r>
              <a:rPr lang="en-US" sz="2200" spc="-35" dirty="0">
                <a:latin typeface="Open Sans" panose="020B0606030504020204" pitchFamily="34" charset="0"/>
                <a:ea typeface="Open Sans" panose="020B0606030504020204" pitchFamily="34" charset="0"/>
                <a:cs typeface="Open Sans" panose="020B0606030504020204" pitchFamily="34" charset="0"/>
              </a:rPr>
              <a:t> </a:t>
            </a:r>
            <a:r>
              <a:rPr lang="en-US" sz="2200" spc="60" dirty="0">
                <a:latin typeface="Open Sans" panose="020B0606030504020204" pitchFamily="34" charset="0"/>
                <a:ea typeface="Open Sans" panose="020B0606030504020204" pitchFamily="34" charset="0"/>
                <a:cs typeface="Open Sans" panose="020B0606030504020204" pitchFamily="34" charset="0"/>
              </a:rPr>
              <a:t>(food,</a:t>
            </a:r>
            <a:r>
              <a:rPr lang="en-US" sz="2200" spc="-60" dirty="0">
                <a:latin typeface="Open Sans" panose="020B0606030504020204" pitchFamily="34" charset="0"/>
                <a:ea typeface="Open Sans" panose="020B0606030504020204" pitchFamily="34" charset="0"/>
                <a:cs typeface="Open Sans" panose="020B0606030504020204" pitchFamily="34" charset="0"/>
              </a:rPr>
              <a:t> </a:t>
            </a:r>
            <a:r>
              <a:rPr lang="en-US" sz="2200" spc="60" dirty="0">
                <a:latin typeface="Open Sans" panose="020B0606030504020204" pitchFamily="34" charset="0"/>
                <a:ea typeface="Open Sans" panose="020B0606030504020204" pitchFamily="34" charset="0"/>
                <a:cs typeface="Open Sans" panose="020B0606030504020204" pitchFamily="34" charset="0"/>
              </a:rPr>
              <a:t>shelter,</a:t>
            </a:r>
            <a:r>
              <a:rPr lang="en-US" sz="2200" spc="-75" dirty="0">
                <a:latin typeface="Open Sans" panose="020B0606030504020204" pitchFamily="34" charset="0"/>
                <a:ea typeface="Open Sans" panose="020B0606030504020204" pitchFamily="34" charset="0"/>
                <a:cs typeface="Open Sans" panose="020B0606030504020204" pitchFamily="34" charset="0"/>
              </a:rPr>
              <a:t> </a:t>
            </a:r>
            <a:r>
              <a:rPr lang="en-US" sz="2200" spc="95" dirty="0">
                <a:latin typeface="Open Sans" panose="020B0606030504020204" pitchFamily="34" charset="0"/>
                <a:ea typeface="Open Sans" panose="020B0606030504020204" pitchFamily="34" charset="0"/>
                <a:cs typeface="Open Sans" panose="020B0606030504020204" pitchFamily="34" charset="0"/>
              </a:rPr>
              <a:t>clothing)</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40" dirty="0">
                <a:latin typeface="Open Sans" panose="020B0606030504020204" pitchFamily="34" charset="0"/>
                <a:ea typeface="Open Sans" panose="020B0606030504020204" pitchFamily="34" charset="0"/>
                <a:cs typeface="Open Sans" panose="020B0606030504020204" pitchFamily="34" charset="0"/>
              </a:rPr>
              <a:t>Failure</a:t>
            </a:r>
            <a:r>
              <a:rPr lang="en-US" sz="2200" spc="-110" dirty="0">
                <a:latin typeface="Open Sans" panose="020B0606030504020204" pitchFamily="34" charset="0"/>
                <a:ea typeface="Open Sans" panose="020B0606030504020204" pitchFamily="34" charset="0"/>
                <a:cs typeface="Open Sans" panose="020B0606030504020204" pitchFamily="34" charset="0"/>
              </a:rPr>
              <a:t> </a:t>
            </a:r>
            <a:r>
              <a:rPr lang="en-US" sz="2200" spc="120" dirty="0">
                <a:latin typeface="Open Sans" panose="020B0606030504020204" pitchFamily="34" charset="0"/>
                <a:ea typeface="Open Sans" panose="020B0606030504020204" pitchFamily="34" charset="0"/>
                <a:cs typeface="Open Sans" panose="020B0606030504020204" pitchFamily="34" charset="0"/>
              </a:rPr>
              <a:t>to</a:t>
            </a:r>
            <a:r>
              <a:rPr lang="en-US" sz="2200" spc="-90" dirty="0">
                <a:latin typeface="Open Sans" panose="020B0606030504020204" pitchFamily="34" charset="0"/>
                <a:ea typeface="Open Sans" panose="020B0606030504020204" pitchFamily="34" charset="0"/>
                <a:cs typeface="Open Sans" panose="020B0606030504020204" pitchFamily="34" charset="0"/>
              </a:rPr>
              <a:t> </a:t>
            </a:r>
            <a:r>
              <a:rPr lang="en-US" sz="2200" spc="75" dirty="0">
                <a:latin typeface="Open Sans" panose="020B0606030504020204" pitchFamily="34" charset="0"/>
                <a:ea typeface="Open Sans" panose="020B0606030504020204" pitchFamily="34" charset="0"/>
                <a:cs typeface="Open Sans" panose="020B0606030504020204" pitchFamily="34" charset="0"/>
              </a:rPr>
              <a:t>thrive</a:t>
            </a:r>
            <a:r>
              <a:rPr lang="en-US" sz="2200" spc="-70" dirty="0">
                <a:latin typeface="Open Sans" panose="020B0606030504020204" pitchFamily="34" charset="0"/>
                <a:ea typeface="Open Sans" panose="020B0606030504020204" pitchFamily="34" charset="0"/>
                <a:cs typeface="Open Sans" panose="020B0606030504020204" pitchFamily="34" charset="0"/>
              </a:rPr>
              <a:t> </a:t>
            </a:r>
            <a:r>
              <a:rPr lang="en-US" sz="2200" spc="95" dirty="0">
                <a:latin typeface="Open Sans" panose="020B0606030504020204" pitchFamily="34" charset="0"/>
                <a:ea typeface="Open Sans" panose="020B0606030504020204" pitchFamily="34" charset="0"/>
                <a:cs typeface="Open Sans" panose="020B0606030504020204" pitchFamily="34" charset="0"/>
              </a:rPr>
              <a:t>(underweight,</a:t>
            </a:r>
            <a:r>
              <a:rPr lang="en-US" sz="2200" spc="-40" dirty="0">
                <a:latin typeface="Open Sans" panose="020B0606030504020204" pitchFamily="34" charset="0"/>
                <a:ea typeface="Open Sans" panose="020B0606030504020204" pitchFamily="34" charset="0"/>
                <a:cs typeface="Open Sans" panose="020B0606030504020204" pitchFamily="34" charset="0"/>
              </a:rPr>
              <a:t> </a:t>
            </a:r>
            <a:r>
              <a:rPr lang="en-US" sz="2200" spc="65" dirty="0">
                <a:latin typeface="Open Sans" panose="020B0606030504020204" pitchFamily="34" charset="0"/>
                <a:ea typeface="Open Sans" panose="020B0606030504020204" pitchFamily="34" charset="0"/>
                <a:cs typeface="Open Sans" panose="020B0606030504020204" pitchFamily="34" charset="0"/>
              </a:rPr>
              <a:t>small</a:t>
            </a:r>
            <a:r>
              <a:rPr lang="en-US" sz="2200" spc="-15" dirty="0">
                <a:latin typeface="Open Sans" panose="020B0606030504020204" pitchFamily="34" charset="0"/>
                <a:ea typeface="Open Sans" panose="020B0606030504020204" pitchFamily="34" charset="0"/>
                <a:cs typeface="Open Sans" panose="020B0606030504020204" pitchFamily="34" charset="0"/>
              </a:rPr>
              <a:t> </a:t>
            </a:r>
            <a:r>
              <a:rPr lang="en-US" sz="2200" spc="45" dirty="0">
                <a:latin typeface="Open Sans" panose="020B0606030504020204" pitchFamily="34" charset="0"/>
                <a:ea typeface="Open Sans" panose="020B0606030504020204" pitchFamily="34" charset="0"/>
                <a:cs typeface="Open Sans" panose="020B0606030504020204" pitchFamily="34" charset="0"/>
              </a:rPr>
              <a:t>for</a:t>
            </a:r>
            <a:r>
              <a:rPr lang="en-US" sz="2200" spc="-140" dirty="0">
                <a:latin typeface="Open Sans" panose="020B0606030504020204" pitchFamily="34" charset="0"/>
                <a:ea typeface="Open Sans" panose="020B0606030504020204" pitchFamily="34" charset="0"/>
                <a:cs typeface="Open Sans" panose="020B0606030504020204" pitchFamily="34" charset="0"/>
              </a:rPr>
              <a:t> </a:t>
            </a:r>
            <a:r>
              <a:rPr lang="en-US" sz="2200" spc="50" dirty="0">
                <a:latin typeface="Open Sans" panose="020B0606030504020204" pitchFamily="34" charset="0"/>
                <a:ea typeface="Open Sans" panose="020B0606030504020204" pitchFamily="34" charset="0"/>
                <a:cs typeface="Open Sans" panose="020B0606030504020204" pitchFamily="34" charset="0"/>
              </a:rPr>
              <a:t>age)</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85" dirty="0">
                <a:latin typeface="Open Sans" panose="020B0606030504020204" pitchFamily="34" charset="0"/>
                <a:ea typeface="Open Sans" panose="020B0606030504020204" pitchFamily="34" charset="0"/>
                <a:cs typeface="Open Sans" panose="020B0606030504020204" pitchFamily="34" charset="0"/>
              </a:rPr>
              <a:t>Persistent</a:t>
            </a:r>
            <a:r>
              <a:rPr lang="en-US" sz="2200" spc="-65" dirty="0">
                <a:latin typeface="Open Sans" panose="020B0606030504020204" pitchFamily="34" charset="0"/>
                <a:ea typeface="Open Sans" panose="020B0606030504020204" pitchFamily="34" charset="0"/>
                <a:cs typeface="Open Sans" panose="020B0606030504020204" pitchFamily="34" charset="0"/>
              </a:rPr>
              <a:t> </a:t>
            </a:r>
            <a:r>
              <a:rPr lang="en-US" sz="2200" spc="114" dirty="0">
                <a:latin typeface="Open Sans" panose="020B0606030504020204" pitchFamily="34" charset="0"/>
                <a:ea typeface="Open Sans" panose="020B0606030504020204" pitchFamily="34" charset="0"/>
                <a:cs typeface="Open Sans" panose="020B0606030504020204" pitchFamily="34" charset="0"/>
              </a:rPr>
              <a:t>hunger</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70" dirty="0">
                <a:latin typeface="Open Sans" panose="020B0606030504020204" pitchFamily="34" charset="0"/>
                <a:ea typeface="Open Sans" panose="020B0606030504020204" pitchFamily="34" charset="0"/>
                <a:cs typeface="Open Sans" panose="020B0606030504020204" pitchFamily="34" charset="0"/>
              </a:rPr>
              <a:t>Poor</a:t>
            </a:r>
            <a:r>
              <a:rPr lang="en-US" sz="2200" spc="-75" dirty="0">
                <a:latin typeface="Open Sans" panose="020B0606030504020204" pitchFamily="34" charset="0"/>
                <a:ea typeface="Open Sans" panose="020B0606030504020204" pitchFamily="34" charset="0"/>
                <a:cs typeface="Open Sans" panose="020B0606030504020204" pitchFamily="34" charset="0"/>
              </a:rPr>
              <a:t> </a:t>
            </a:r>
            <a:r>
              <a:rPr lang="en-US" sz="2200" spc="60" dirty="0">
                <a:latin typeface="Open Sans" panose="020B0606030504020204" pitchFamily="34" charset="0"/>
                <a:ea typeface="Open Sans" panose="020B0606030504020204" pitchFamily="34" charset="0"/>
                <a:cs typeface="Open Sans" panose="020B0606030504020204" pitchFamily="34" charset="0"/>
              </a:rPr>
              <a:t>hygiene</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0"/>
              </a:spcBef>
              <a:buSzPct val="85416"/>
              <a:buFont typeface="Open Sans" panose="020B0606030504020204" pitchFamily="34" charset="0"/>
              <a:buChar char="&gt;"/>
              <a:tabLst>
                <a:tab pos="652780" algn="l"/>
              </a:tabLst>
            </a:pPr>
            <a:r>
              <a:rPr lang="en-US" sz="2200" spc="100" dirty="0">
                <a:latin typeface="Open Sans" panose="020B0606030504020204" pitchFamily="34" charset="0"/>
                <a:ea typeface="Open Sans" panose="020B0606030504020204" pitchFamily="34" charset="0"/>
                <a:cs typeface="Open Sans" panose="020B0606030504020204" pitchFamily="34" charset="0"/>
              </a:rPr>
              <a:t>Inappropriate</a:t>
            </a:r>
            <a:r>
              <a:rPr lang="en-US" sz="2200" spc="-155" dirty="0">
                <a:latin typeface="Open Sans" panose="020B0606030504020204" pitchFamily="34" charset="0"/>
                <a:ea typeface="Open Sans" panose="020B0606030504020204" pitchFamily="34" charset="0"/>
                <a:cs typeface="Open Sans" panose="020B0606030504020204" pitchFamily="34" charset="0"/>
              </a:rPr>
              <a:t> </a:t>
            </a:r>
            <a:r>
              <a:rPr lang="en-US" sz="2200" spc="75" dirty="0">
                <a:latin typeface="Open Sans" panose="020B0606030504020204" pitchFamily="34" charset="0"/>
                <a:ea typeface="Open Sans" panose="020B0606030504020204" pitchFamily="34" charset="0"/>
                <a:cs typeface="Open Sans" panose="020B0606030504020204" pitchFamily="34" charset="0"/>
              </a:rPr>
              <a:t>dress</a:t>
            </a:r>
            <a:r>
              <a:rPr lang="en-US" sz="2200" spc="-50" dirty="0">
                <a:latin typeface="Open Sans" panose="020B0606030504020204" pitchFamily="34" charset="0"/>
                <a:ea typeface="Open Sans" panose="020B0606030504020204" pitchFamily="34" charset="0"/>
                <a:cs typeface="Open Sans" panose="020B0606030504020204" pitchFamily="34" charset="0"/>
              </a:rPr>
              <a:t> </a:t>
            </a:r>
            <a:r>
              <a:rPr lang="en-US" sz="2200" spc="45" dirty="0">
                <a:latin typeface="Open Sans" panose="020B0606030504020204" pitchFamily="34" charset="0"/>
                <a:ea typeface="Open Sans" panose="020B0606030504020204" pitchFamily="34" charset="0"/>
                <a:cs typeface="Open Sans" panose="020B0606030504020204" pitchFamily="34" charset="0"/>
              </a:rPr>
              <a:t>for</a:t>
            </a:r>
            <a:r>
              <a:rPr lang="en-US" sz="2200" spc="-130" dirty="0">
                <a:latin typeface="Open Sans" panose="020B0606030504020204" pitchFamily="34" charset="0"/>
                <a:ea typeface="Open Sans" panose="020B0606030504020204" pitchFamily="34" charset="0"/>
                <a:cs typeface="Open Sans" panose="020B0606030504020204" pitchFamily="34" charset="0"/>
              </a:rPr>
              <a:t> </a:t>
            </a:r>
            <a:r>
              <a:rPr lang="en-US" sz="2200" spc="85" dirty="0">
                <a:latin typeface="Open Sans" panose="020B0606030504020204" pitchFamily="34" charset="0"/>
                <a:ea typeface="Open Sans" panose="020B0606030504020204" pitchFamily="34" charset="0"/>
                <a:cs typeface="Open Sans" panose="020B0606030504020204" pitchFamily="34" charset="0"/>
              </a:rPr>
              <a:t>season</a:t>
            </a:r>
            <a:r>
              <a:rPr lang="en-US" sz="2200" spc="-90" dirty="0">
                <a:latin typeface="Open Sans" panose="020B0606030504020204" pitchFamily="34" charset="0"/>
                <a:ea typeface="Open Sans" panose="020B0606030504020204" pitchFamily="34" charset="0"/>
                <a:cs typeface="Open Sans" panose="020B0606030504020204" pitchFamily="34" charset="0"/>
              </a:rPr>
              <a:t> </a:t>
            </a:r>
            <a:r>
              <a:rPr lang="en-US" sz="2200" spc="105" dirty="0">
                <a:latin typeface="Open Sans" panose="020B0606030504020204" pitchFamily="34" charset="0"/>
                <a:ea typeface="Open Sans" panose="020B0606030504020204" pitchFamily="34" charset="0"/>
                <a:cs typeface="Open Sans" panose="020B0606030504020204" pitchFamily="34" charset="0"/>
              </a:rPr>
              <a:t>or</a:t>
            </a:r>
            <a:r>
              <a:rPr lang="en-US" sz="2200" spc="-130" dirty="0">
                <a:latin typeface="Open Sans" panose="020B0606030504020204" pitchFamily="34" charset="0"/>
                <a:ea typeface="Open Sans" panose="020B0606030504020204" pitchFamily="34" charset="0"/>
                <a:cs typeface="Open Sans" panose="020B0606030504020204" pitchFamily="34" charset="0"/>
              </a:rPr>
              <a:t> </a:t>
            </a:r>
            <a:r>
              <a:rPr lang="en-US" sz="2200" spc="100" dirty="0">
                <a:latin typeface="Open Sans" panose="020B0606030504020204" pitchFamily="34" charset="0"/>
                <a:ea typeface="Open Sans" panose="020B0606030504020204" pitchFamily="34" charset="0"/>
                <a:cs typeface="Open Sans" panose="020B0606030504020204" pitchFamily="34" charset="0"/>
              </a:rPr>
              <a:t>weather</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90" dirty="0">
                <a:latin typeface="Open Sans" panose="020B0606030504020204" pitchFamily="34" charset="0"/>
                <a:ea typeface="Open Sans" panose="020B0606030504020204" pitchFamily="34" charset="0"/>
                <a:cs typeface="Open Sans" panose="020B0606030504020204" pitchFamily="34" charset="0"/>
              </a:rPr>
              <a:t>Consistent</a:t>
            </a:r>
            <a:r>
              <a:rPr lang="en-US" sz="2200" spc="-60" dirty="0">
                <a:latin typeface="Open Sans" panose="020B0606030504020204" pitchFamily="34" charset="0"/>
                <a:ea typeface="Open Sans" panose="020B0606030504020204" pitchFamily="34" charset="0"/>
                <a:cs typeface="Open Sans" panose="020B0606030504020204" pitchFamily="34" charset="0"/>
              </a:rPr>
              <a:t> </a:t>
            </a:r>
            <a:r>
              <a:rPr lang="en-US" sz="2200" spc="50" dirty="0">
                <a:latin typeface="Open Sans" panose="020B0606030504020204" pitchFamily="34" charset="0"/>
                <a:ea typeface="Open Sans" panose="020B0606030504020204" pitchFamily="34" charset="0"/>
                <a:cs typeface="Open Sans" panose="020B0606030504020204" pitchFamily="34" charset="0"/>
              </a:rPr>
              <a:t>lack</a:t>
            </a:r>
            <a:r>
              <a:rPr lang="en-US" sz="2200" spc="-75" dirty="0">
                <a:latin typeface="Open Sans" panose="020B0606030504020204" pitchFamily="34" charset="0"/>
                <a:ea typeface="Open Sans" panose="020B0606030504020204" pitchFamily="34" charset="0"/>
                <a:cs typeface="Open Sans" panose="020B0606030504020204" pitchFamily="34" charset="0"/>
              </a:rPr>
              <a:t> </a:t>
            </a:r>
            <a:r>
              <a:rPr lang="en-US" sz="2200" spc="15" dirty="0">
                <a:latin typeface="Open Sans" panose="020B0606030504020204" pitchFamily="34" charset="0"/>
                <a:ea typeface="Open Sans" panose="020B0606030504020204" pitchFamily="34" charset="0"/>
                <a:cs typeface="Open Sans" panose="020B0606030504020204" pitchFamily="34" charset="0"/>
              </a:rPr>
              <a:t>of</a:t>
            </a:r>
            <a:r>
              <a:rPr lang="en-US" sz="2200" spc="10" dirty="0">
                <a:latin typeface="Open Sans" panose="020B0606030504020204" pitchFamily="34" charset="0"/>
                <a:ea typeface="Open Sans" panose="020B0606030504020204" pitchFamily="34" charset="0"/>
                <a:cs typeface="Open Sans" panose="020B0606030504020204" pitchFamily="34" charset="0"/>
              </a:rPr>
              <a:t> </a:t>
            </a:r>
            <a:r>
              <a:rPr lang="en-US" sz="2200" spc="80" dirty="0">
                <a:latin typeface="Open Sans" panose="020B0606030504020204" pitchFamily="34" charset="0"/>
                <a:ea typeface="Open Sans" panose="020B0606030504020204" pitchFamily="34" charset="0"/>
                <a:cs typeface="Open Sans" panose="020B0606030504020204" pitchFamily="34" charset="0"/>
              </a:rPr>
              <a:t>supervision</a:t>
            </a:r>
            <a:r>
              <a:rPr lang="en-US" sz="2200" spc="-114" dirty="0">
                <a:latin typeface="Open Sans" panose="020B0606030504020204" pitchFamily="34" charset="0"/>
                <a:ea typeface="Open Sans" panose="020B0606030504020204" pitchFamily="34" charset="0"/>
                <a:cs typeface="Open Sans" panose="020B0606030504020204" pitchFamily="34" charset="0"/>
              </a:rPr>
              <a:t> </a:t>
            </a:r>
            <a:r>
              <a:rPr lang="en-US" sz="2200" spc="145" dirty="0">
                <a:latin typeface="Open Sans" panose="020B0606030504020204" pitchFamily="34" charset="0"/>
                <a:ea typeface="Open Sans" panose="020B0606030504020204" pitchFamily="34" charset="0"/>
                <a:cs typeface="Open Sans" panose="020B0606030504020204" pitchFamily="34" charset="0"/>
              </a:rPr>
              <a:t>and</a:t>
            </a:r>
            <a:r>
              <a:rPr lang="en-US" sz="2200" spc="-55" dirty="0">
                <a:latin typeface="Open Sans" panose="020B0606030504020204" pitchFamily="34" charset="0"/>
                <a:ea typeface="Open Sans" panose="020B0606030504020204" pitchFamily="34" charset="0"/>
                <a:cs typeface="Open Sans" panose="020B0606030504020204" pitchFamily="34" charset="0"/>
              </a:rPr>
              <a:t> </a:t>
            </a:r>
            <a:r>
              <a:rPr lang="en-US" sz="2200" spc="105" dirty="0">
                <a:latin typeface="Open Sans" panose="020B0606030504020204" pitchFamily="34" charset="0"/>
                <a:ea typeface="Open Sans" panose="020B0606030504020204" pitchFamily="34" charset="0"/>
                <a:cs typeface="Open Sans" panose="020B0606030504020204" pitchFamily="34" charset="0"/>
              </a:rPr>
              <a:t>emotional</a:t>
            </a:r>
            <a:r>
              <a:rPr lang="en-US" sz="2200" spc="-60" dirty="0">
                <a:latin typeface="Open Sans" panose="020B0606030504020204" pitchFamily="34" charset="0"/>
                <a:ea typeface="Open Sans" panose="020B0606030504020204" pitchFamily="34" charset="0"/>
                <a:cs typeface="Open Sans" panose="020B0606030504020204" pitchFamily="34" charset="0"/>
              </a:rPr>
              <a:t> </a:t>
            </a:r>
            <a:r>
              <a:rPr lang="en-US" sz="2200" spc="40" dirty="0">
                <a:latin typeface="Open Sans" panose="020B0606030504020204" pitchFamily="34" charset="0"/>
                <a:ea typeface="Open Sans" panose="020B0606030504020204" pitchFamily="34" charset="0"/>
                <a:cs typeface="Open Sans" panose="020B0606030504020204" pitchFamily="34" charset="0"/>
              </a:rPr>
              <a:t>care</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125" dirty="0">
                <a:latin typeface="Open Sans" panose="020B0606030504020204" pitchFamily="34" charset="0"/>
                <a:ea typeface="Open Sans" panose="020B0606030504020204" pitchFamily="34" charset="0"/>
                <a:cs typeface="Open Sans" panose="020B0606030504020204" pitchFamily="34" charset="0"/>
              </a:rPr>
              <a:t>Unattended</a:t>
            </a:r>
            <a:r>
              <a:rPr lang="en-US" sz="2200" spc="-40" dirty="0">
                <a:latin typeface="Open Sans" panose="020B0606030504020204" pitchFamily="34" charset="0"/>
                <a:ea typeface="Open Sans" panose="020B0606030504020204" pitchFamily="34" charset="0"/>
                <a:cs typeface="Open Sans" panose="020B0606030504020204" pitchFamily="34" charset="0"/>
              </a:rPr>
              <a:t> </a:t>
            </a:r>
            <a:r>
              <a:rPr lang="en-US" sz="2200" spc="50" dirty="0">
                <a:latin typeface="Open Sans" panose="020B0606030504020204" pitchFamily="34" charset="0"/>
                <a:ea typeface="Open Sans" panose="020B0606030504020204" pitchFamily="34" charset="0"/>
                <a:cs typeface="Open Sans" panose="020B0606030504020204" pitchFamily="34" charset="0"/>
              </a:rPr>
              <a:t>physical</a:t>
            </a:r>
            <a:r>
              <a:rPr lang="en-US" sz="2200" spc="-55" dirty="0">
                <a:latin typeface="Open Sans" panose="020B0606030504020204" pitchFamily="34" charset="0"/>
                <a:ea typeface="Open Sans" panose="020B0606030504020204" pitchFamily="34" charset="0"/>
                <a:cs typeface="Open Sans" panose="020B0606030504020204" pitchFamily="34" charset="0"/>
              </a:rPr>
              <a:t> </a:t>
            </a:r>
            <a:r>
              <a:rPr lang="en-US" sz="2200" spc="95" dirty="0">
                <a:latin typeface="Open Sans" panose="020B0606030504020204" pitchFamily="34" charset="0"/>
                <a:ea typeface="Open Sans" panose="020B0606030504020204" pitchFamily="34" charset="0"/>
                <a:cs typeface="Open Sans" panose="020B0606030504020204" pitchFamily="34" charset="0"/>
              </a:rPr>
              <a:t>problems</a:t>
            </a:r>
            <a:r>
              <a:rPr lang="en-US" sz="2200" spc="-105" dirty="0">
                <a:latin typeface="Open Sans" panose="020B0606030504020204" pitchFamily="34" charset="0"/>
                <a:ea typeface="Open Sans" panose="020B0606030504020204" pitchFamily="34" charset="0"/>
                <a:cs typeface="Open Sans" panose="020B0606030504020204" pitchFamily="34" charset="0"/>
              </a:rPr>
              <a:t> </a:t>
            </a:r>
            <a:r>
              <a:rPr lang="en-US" sz="2200" spc="105" dirty="0">
                <a:latin typeface="Open Sans" panose="020B0606030504020204" pitchFamily="34" charset="0"/>
                <a:ea typeface="Open Sans" panose="020B0606030504020204" pitchFamily="34" charset="0"/>
                <a:cs typeface="Open Sans" panose="020B0606030504020204" pitchFamily="34" charset="0"/>
              </a:rPr>
              <a:t>or</a:t>
            </a:r>
            <a:r>
              <a:rPr lang="en-US" sz="2200" spc="-70" dirty="0">
                <a:latin typeface="Open Sans" panose="020B0606030504020204" pitchFamily="34" charset="0"/>
                <a:ea typeface="Open Sans" panose="020B0606030504020204" pitchFamily="34" charset="0"/>
                <a:cs typeface="Open Sans" panose="020B0606030504020204" pitchFamily="34" charset="0"/>
              </a:rPr>
              <a:t> </a:t>
            </a:r>
            <a:r>
              <a:rPr lang="en-US" sz="2200" spc="80" dirty="0">
                <a:latin typeface="Open Sans" panose="020B0606030504020204" pitchFamily="34" charset="0"/>
                <a:ea typeface="Open Sans" panose="020B0606030504020204" pitchFamily="34" charset="0"/>
                <a:cs typeface="Open Sans" panose="020B0606030504020204" pitchFamily="34" charset="0"/>
              </a:rPr>
              <a:t>medical</a:t>
            </a:r>
            <a:r>
              <a:rPr lang="en-US" sz="2200" spc="-10" dirty="0">
                <a:latin typeface="Open Sans" panose="020B0606030504020204" pitchFamily="34" charset="0"/>
                <a:ea typeface="Open Sans" panose="020B0606030504020204" pitchFamily="34" charset="0"/>
                <a:cs typeface="Open Sans" panose="020B0606030504020204" pitchFamily="34" charset="0"/>
              </a:rPr>
              <a:t> </a:t>
            </a:r>
            <a:r>
              <a:rPr lang="en-US" sz="2200" spc="105" dirty="0">
                <a:latin typeface="Open Sans" panose="020B0606030504020204" pitchFamily="34" charset="0"/>
                <a:ea typeface="Open Sans" panose="020B0606030504020204" pitchFamily="34" charset="0"/>
                <a:cs typeface="Open Sans" panose="020B0606030504020204" pitchFamily="34" charset="0"/>
              </a:rPr>
              <a:t>needs</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200" spc="125" dirty="0">
                <a:latin typeface="Open Sans" panose="020B0606030504020204" pitchFamily="34" charset="0"/>
                <a:ea typeface="Open Sans" panose="020B0606030504020204" pitchFamily="34" charset="0"/>
                <a:cs typeface="Open Sans" panose="020B0606030504020204" pitchFamily="34" charset="0"/>
              </a:rPr>
              <a:t>Abandonment</a:t>
            </a:r>
            <a:endParaRPr lang="en-US" sz="2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61679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04A3-3598-4FD8-BFB5-DF92793AF8BD}"/>
              </a:ext>
            </a:extLst>
          </p:cNvPr>
          <p:cNvSpPr>
            <a:spLocks noGrp="1"/>
          </p:cNvSpPr>
          <p:nvPr>
            <p:ph type="title"/>
          </p:nvPr>
        </p:nvSpPr>
        <p:spPr/>
        <p:txBody>
          <a:bodyPr/>
          <a:lstStyle/>
          <a:p>
            <a:r>
              <a:rPr lang="en-US" dirty="0"/>
              <a:t>Neglect</a:t>
            </a:r>
          </a:p>
        </p:txBody>
      </p:sp>
      <p:sp>
        <p:nvSpPr>
          <p:cNvPr id="3" name="Content Placeholder 2">
            <a:extLst>
              <a:ext uri="{FF2B5EF4-FFF2-40B4-BE49-F238E27FC236}">
                <a16:creationId xmlns:a16="http://schemas.microsoft.com/office/drawing/2014/main" id="{9D1C201A-96CE-4CB4-A598-809D127A5484}"/>
              </a:ext>
            </a:extLst>
          </p:cNvPr>
          <p:cNvSpPr>
            <a:spLocks noGrp="1"/>
          </p:cNvSpPr>
          <p:nvPr>
            <p:ph idx="1"/>
          </p:nvPr>
        </p:nvSpPr>
        <p:spPr/>
        <p:txBody>
          <a:bodyPr/>
          <a:lstStyle/>
          <a:p>
            <a:pPr marL="355600" indent="-342900">
              <a:spcBef>
                <a:spcPts val="100"/>
              </a:spcBef>
              <a:buClr>
                <a:schemeClr val="accent1"/>
              </a:buClr>
              <a:buSzPct val="93750"/>
              <a:buFont typeface="Open Sans" panose="020B0606030504020204" pitchFamily="34" charset="0"/>
              <a:buChar char="&gt;"/>
              <a:tabLst>
                <a:tab pos="287020" algn="l"/>
              </a:tabLst>
            </a:pPr>
            <a:r>
              <a:rPr lang="en-US" sz="2400" spc="35" dirty="0">
                <a:latin typeface="Open Sans" panose="020B0606030504020204" pitchFamily="34" charset="0"/>
                <a:ea typeface="Open Sans" panose="020B0606030504020204" pitchFamily="34" charset="0"/>
                <a:cs typeface="Open Sans" panose="020B0606030504020204" pitchFamily="34" charset="0"/>
              </a:rPr>
              <a:t>Behavioral</a:t>
            </a:r>
            <a:r>
              <a:rPr lang="en-US" sz="2400" spc="-80" dirty="0">
                <a:latin typeface="Open Sans" panose="020B0606030504020204" pitchFamily="34" charset="0"/>
                <a:ea typeface="Open Sans" panose="020B0606030504020204" pitchFamily="34" charset="0"/>
                <a:cs typeface="Open Sans" panose="020B0606030504020204" pitchFamily="34" charset="0"/>
              </a:rPr>
              <a:t> </a:t>
            </a:r>
            <a:r>
              <a:rPr lang="en-US" sz="2400" spc="60" dirty="0">
                <a:latin typeface="Open Sans" panose="020B0606030504020204" pitchFamily="34" charset="0"/>
                <a:ea typeface="Open Sans" panose="020B0606030504020204" pitchFamily="34" charset="0"/>
                <a:cs typeface="Open Sans" panose="020B0606030504020204" pitchFamily="34" charset="0"/>
              </a:rPr>
              <a:t>signs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
              </a:spcBef>
              <a:buSzPct val="84090"/>
              <a:buFont typeface="Open Sans" panose="020B0606030504020204" pitchFamily="34" charset="0"/>
              <a:buChar char="&gt;"/>
              <a:tabLst>
                <a:tab pos="652780" algn="l"/>
              </a:tabLst>
            </a:pPr>
            <a:r>
              <a:rPr lang="en-US" sz="2000" spc="20" dirty="0">
                <a:latin typeface="Open Sans" panose="020B0606030504020204" pitchFamily="34" charset="0"/>
                <a:ea typeface="Open Sans" panose="020B0606030504020204" pitchFamily="34" charset="0"/>
                <a:cs typeface="Open Sans" panose="020B0606030504020204" pitchFamily="34" charset="0"/>
              </a:rPr>
              <a:t>Begging </a:t>
            </a:r>
            <a:r>
              <a:rPr lang="en-US" sz="2000" spc="95" dirty="0">
                <a:latin typeface="Open Sans" panose="020B0606030504020204" pitchFamily="34" charset="0"/>
                <a:ea typeface="Open Sans" panose="020B0606030504020204" pitchFamily="34" charset="0"/>
                <a:cs typeface="Open Sans" panose="020B0606030504020204" pitchFamily="34" charset="0"/>
              </a:rPr>
              <a:t>or </a:t>
            </a:r>
            <a:r>
              <a:rPr lang="en-US" sz="2000" spc="60" dirty="0">
                <a:latin typeface="Open Sans" panose="020B0606030504020204" pitchFamily="34" charset="0"/>
                <a:ea typeface="Open Sans" panose="020B0606030504020204" pitchFamily="34" charset="0"/>
                <a:cs typeface="Open Sans" panose="020B0606030504020204" pitchFamily="34" charset="0"/>
              </a:rPr>
              <a:t>stealing</a:t>
            </a:r>
            <a:r>
              <a:rPr lang="en-US" sz="2000" spc="-370" dirty="0">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food</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dirty="0">
                <a:latin typeface="Open Sans" panose="020B0606030504020204" pitchFamily="34" charset="0"/>
                <a:ea typeface="Open Sans" panose="020B0606030504020204" pitchFamily="34" charset="0"/>
                <a:cs typeface="Open Sans" panose="020B0606030504020204" pitchFamily="34" charset="0"/>
              </a:rPr>
              <a:t>Early</a:t>
            </a:r>
            <a:r>
              <a:rPr lang="en-US" sz="2000" spc="-130" dirty="0">
                <a:latin typeface="Open Sans" panose="020B0606030504020204" pitchFamily="34" charset="0"/>
                <a:ea typeface="Open Sans" panose="020B0606030504020204" pitchFamily="34" charset="0"/>
                <a:cs typeface="Open Sans" panose="020B0606030504020204" pitchFamily="34" charset="0"/>
              </a:rPr>
              <a:t> </a:t>
            </a:r>
            <a:r>
              <a:rPr lang="en-US" sz="2000" spc="40" dirty="0">
                <a:latin typeface="Open Sans" panose="020B0606030504020204" pitchFamily="34" charset="0"/>
                <a:ea typeface="Open Sans" panose="020B0606030504020204" pitchFamily="34" charset="0"/>
                <a:cs typeface="Open Sans" panose="020B0606030504020204" pitchFamily="34" charset="0"/>
              </a:rPr>
              <a:t>arrival</a:t>
            </a:r>
            <a:r>
              <a:rPr lang="en-US" sz="2000" spc="-65"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130"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departure</a:t>
            </a:r>
            <a:r>
              <a:rPr lang="en-US" sz="2000" spc="-80" dirty="0">
                <a:latin typeface="Open Sans" panose="020B0606030504020204" pitchFamily="34" charset="0"/>
                <a:ea typeface="Open Sans" panose="020B0606030504020204" pitchFamily="34" charset="0"/>
                <a:cs typeface="Open Sans" panose="020B0606030504020204" pitchFamily="34" charset="0"/>
              </a:rPr>
              <a:t> </a:t>
            </a:r>
            <a:r>
              <a:rPr lang="en-US" sz="2000" spc="70" dirty="0">
                <a:latin typeface="Open Sans" panose="020B0606030504020204" pitchFamily="34" charset="0"/>
                <a:ea typeface="Open Sans" panose="020B0606030504020204" pitchFamily="34" charset="0"/>
                <a:cs typeface="Open Sans" panose="020B0606030504020204" pitchFamily="34" charset="0"/>
              </a:rPr>
              <a:t>from</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school</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90" dirty="0">
                <a:latin typeface="Open Sans" panose="020B0606030504020204" pitchFamily="34" charset="0"/>
                <a:ea typeface="Open Sans" panose="020B0606030504020204" pitchFamily="34" charset="0"/>
                <a:cs typeface="Open Sans" panose="020B0606030504020204" pitchFamily="34" charset="0"/>
              </a:rPr>
              <a:t>Frequent</a:t>
            </a:r>
            <a:r>
              <a:rPr lang="en-US" sz="2000" spc="-160" dirty="0">
                <a:latin typeface="Open Sans" panose="020B0606030504020204" pitchFamily="34" charset="0"/>
                <a:ea typeface="Open Sans" panose="020B0606030504020204" pitchFamily="34" charset="0"/>
                <a:cs typeface="Open Sans" panose="020B0606030504020204" pitchFamily="34" charset="0"/>
              </a:rPr>
              <a:t> </a:t>
            </a:r>
            <a:r>
              <a:rPr lang="en-US" sz="2000" spc="30" dirty="0">
                <a:latin typeface="Open Sans" panose="020B0606030504020204" pitchFamily="34" charset="0"/>
                <a:ea typeface="Open Sans" panose="020B0606030504020204" pitchFamily="34" charset="0"/>
                <a:cs typeface="Open Sans" panose="020B0606030504020204" pitchFamily="34" charset="0"/>
              </a:rPr>
              <a:t>visits</a:t>
            </a:r>
            <a:r>
              <a:rPr lang="en-US" sz="2000" spc="-60"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to</a:t>
            </a:r>
            <a:r>
              <a:rPr lang="en-US" sz="2000" spc="-90" dirty="0">
                <a:latin typeface="Open Sans" panose="020B0606030504020204" pitchFamily="34" charset="0"/>
                <a:ea typeface="Open Sans" panose="020B0606030504020204" pitchFamily="34" charset="0"/>
                <a:cs typeface="Open Sans" panose="020B0606030504020204" pitchFamily="34" charset="0"/>
              </a:rPr>
              <a:t> </a:t>
            </a:r>
            <a:r>
              <a:rPr lang="en-US" sz="2000" spc="135" dirty="0">
                <a:latin typeface="Open Sans" panose="020B0606030504020204" pitchFamily="34" charset="0"/>
                <a:ea typeface="Open Sans" panose="020B0606030504020204" pitchFamily="34" charset="0"/>
                <a:cs typeface="Open Sans" panose="020B0606030504020204" pitchFamily="34" charset="0"/>
              </a:rPr>
              <a:t>the</a:t>
            </a:r>
            <a:r>
              <a:rPr lang="en-US" sz="2000" spc="-105"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school</a:t>
            </a:r>
            <a:r>
              <a:rPr lang="en-US" sz="2000" spc="10"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nurse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30" dirty="0">
                <a:latin typeface="Open Sans" panose="020B0606030504020204" pitchFamily="34" charset="0"/>
                <a:ea typeface="Open Sans" panose="020B0606030504020204" pitchFamily="34" charset="0"/>
                <a:cs typeface="Open Sans" panose="020B0606030504020204" pitchFamily="34" charset="0"/>
              </a:rPr>
              <a:t>Difficulty</a:t>
            </a:r>
            <a:r>
              <a:rPr lang="en-US" sz="2000" spc="-125"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with</a:t>
            </a:r>
            <a:r>
              <a:rPr lang="en-US" sz="2000" spc="-95" dirty="0">
                <a:latin typeface="Open Sans" panose="020B0606030504020204" pitchFamily="34" charset="0"/>
                <a:ea typeface="Open Sans" panose="020B0606030504020204" pitchFamily="34" charset="0"/>
                <a:cs typeface="Open Sans" panose="020B0606030504020204" pitchFamily="34" charset="0"/>
              </a:rPr>
              <a:t> </a:t>
            </a:r>
            <a:r>
              <a:rPr lang="en-US" sz="2000" spc="40" dirty="0">
                <a:latin typeface="Open Sans" panose="020B0606030504020204" pitchFamily="34" charset="0"/>
                <a:ea typeface="Open Sans" panose="020B0606030504020204" pitchFamily="34" charset="0"/>
                <a:cs typeface="Open Sans" panose="020B0606030504020204" pitchFamily="34" charset="0"/>
              </a:rPr>
              <a:t>vision</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hearing</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65" dirty="0">
                <a:latin typeface="Open Sans" panose="020B0606030504020204" pitchFamily="34" charset="0"/>
                <a:ea typeface="Open Sans" panose="020B0606030504020204" pitchFamily="34" charset="0"/>
                <a:cs typeface="Open Sans" panose="020B0606030504020204" pitchFamily="34" charset="0"/>
              </a:rPr>
              <a:t>Poor</a:t>
            </a:r>
            <a:r>
              <a:rPr lang="en-US" sz="2000" spc="-150"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coordination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100" dirty="0">
                <a:latin typeface="Open Sans" panose="020B0606030504020204" pitchFamily="34" charset="0"/>
                <a:ea typeface="Open Sans" panose="020B0606030504020204" pitchFamily="34" charset="0"/>
                <a:cs typeface="Open Sans" panose="020B0606030504020204" pitchFamily="34" charset="0"/>
              </a:rPr>
              <a:t>Often</a:t>
            </a:r>
            <a:r>
              <a:rPr lang="en-US" sz="2000" spc="-80"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tired</a:t>
            </a:r>
            <a:r>
              <a:rPr lang="en-US" sz="2000" spc="-60" dirty="0">
                <a:latin typeface="Open Sans" panose="020B0606030504020204" pitchFamily="34" charset="0"/>
                <a:ea typeface="Open Sans" panose="020B0606030504020204" pitchFamily="34" charset="0"/>
                <a:cs typeface="Open Sans" panose="020B0606030504020204" pitchFamily="34" charset="0"/>
              </a:rPr>
              <a:t> </a:t>
            </a:r>
            <a:r>
              <a:rPr lang="en-US" sz="2000" spc="95" dirty="0">
                <a:latin typeface="Open Sans" panose="020B0606030504020204" pitchFamily="34" charset="0"/>
                <a:ea typeface="Open Sans" panose="020B0606030504020204" pitchFamily="34" charset="0"/>
                <a:cs typeface="Open Sans" panose="020B0606030504020204" pitchFamily="34" charset="0"/>
              </a:rPr>
              <a:t>or</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30" dirty="0">
                <a:latin typeface="Open Sans" panose="020B0606030504020204" pitchFamily="34" charset="0"/>
                <a:ea typeface="Open Sans" panose="020B0606030504020204" pitchFamily="34" charset="0"/>
                <a:cs typeface="Open Sans" panose="020B0606030504020204" pitchFamily="34" charset="0"/>
              </a:rPr>
              <a:t>falling</a:t>
            </a:r>
            <a:r>
              <a:rPr lang="en-US" sz="2000" spc="-85" dirty="0">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asleep</a:t>
            </a:r>
            <a:r>
              <a:rPr lang="en-US" sz="2000" spc="-80" dirty="0">
                <a:latin typeface="Open Sans" panose="020B0606030504020204" pitchFamily="34" charset="0"/>
                <a:ea typeface="Open Sans" panose="020B0606030504020204" pitchFamily="34" charset="0"/>
                <a:cs typeface="Open Sans" panose="020B0606030504020204" pitchFamily="34" charset="0"/>
              </a:rPr>
              <a:t> </a:t>
            </a:r>
            <a:r>
              <a:rPr lang="en-US" sz="2000" spc="90" dirty="0">
                <a:latin typeface="Open Sans" panose="020B0606030504020204" pitchFamily="34" charset="0"/>
                <a:ea typeface="Open Sans" panose="020B0606030504020204" pitchFamily="34" charset="0"/>
                <a:cs typeface="Open Sans" panose="020B0606030504020204" pitchFamily="34" charset="0"/>
              </a:rPr>
              <a:t>in</a:t>
            </a:r>
            <a:r>
              <a:rPr lang="en-US" sz="2000" spc="-90" dirty="0">
                <a:latin typeface="Open Sans" panose="020B0606030504020204" pitchFamily="34" charset="0"/>
                <a:ea typeface="Open Sans" panose="020B0606030504020204" pitchFamily="34" charset="0"/>
                <a:cs typeface="Open Sans" panose="020B0606030504020204" pitchFamily="34" charset="0"/>
              </a:rPr>
              <a:t> </a:t>
            </a:r>
            <a:r>
              <a:rPr lang="en-US" sz="2000" spc="30" dirty="0">
                <a:latin typeface="Open Sans" panose="020B0606030504020204" pitchFamily="34" charset="0"/>
                <a:ea typeface="Open Sans" panose="020B0606030504020204" pitchFamily="34" charset="0"/>
                <a:cs typeface="Open Sans" panose="020B0606030504020204" pitchFamily="34" charset="0"/>
              </a:rPr>
              <a:t>class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10" dirty="0">
                <a:latin typeface="Open Sans" panose="020B0606030504020204" pitchFamily="34" charset="0"/>
                <a:ea typeface="Open Sans" panose="020B0606030504020204" pitchFamily="34" charset="0"/>
                <a:cs typeface="Open Sans" panose="020B0606030504020204" pitchFamily="34" charset="0"/>
              </a:rPr>
              <a:t>Takes</a:t>
            </a:r>
            <a:r>
              <a:rPr lang="en-US" sz="2000" spc="-110" dirty="0">
                <a:latin typeface="Open Sans" panose="020B0606030504020204" pitchFamily="34" charset="0"/>
                <a:ea typeface="Open Sans" panose="020B0606030504020204" pitchFamily="34" charset="0"/>
                <a:cs typeface="Open Sans" panose="020B0606030504020204" pitchFamily="34" charset="0"/>
              </a:rPr>
              <a:t> </a:t>
            </a:r>
            <a:r>
              <a:rPr lang="en-US" sz="2000" spc="130" dirty="0">
                <a:latin typeface="Open Sans" panose="020B0606030504020204" pitchFamily="34" charset="0"/>
                <a:ea typeface="Open Sans" panose="020B0606030504020204" pitchFamily="34" charset="0"/>
                <a:cs typeface="Open Sans" panose="020B0606030504020204" pitchFamily="34" charset="0"/>
              </a:rPr>
              <a:t>on</a:t>
            </a:r>
            <a:r>
              <a:rPr lang="en-US" sz="2000" spc="-100" dirty="0">
                <a:latin typeface="Open Sans" panose="020B0606030504020204" pitchFamily="34" charset="0"/>
                <a:ea typeface="Open Sans" panose="020B0606030504020204" pitchFamily="34" charset="0"/>
                <a:cs typeface="Open Sans" panose="020B0606030504020204" pitchFamily="34" charset="0"/>
              </a:rPr>
              <a:t> </a:t>
            </a:r>
            <a:r>
              <a:rPr lang="en-US" sz="2000" spc="105" dirty="0">
                <a:latin typeface="Open Sans" panose="020B0606030504020204" pitchFamily="34" charset="0"/>
                <a:ea typeface="Open Sans" panose="020B0606030504020204" pitchFamily="34" charset="0"/>
                <a:cs typeface="Open Sans" panose="020B0606030504020204" pitchFamily="34" charset="0"/>
              </a:rPr>
              <a:t>adult</a:t>
            </a:r>
            <a:r>
              <a:rPr lang="en-US" sz="2000" spc="-80" dirty="0">
                <a:latin typeface="Open Sans" panose="020B0606030504020204" pitchFamily="34" charset="0"/>
                <a:ea typeface="Open Sans" panose="020B0606030504020204" pitchFamily="34" charset="0"/>
                <a:cs typeface="Open Sans" panose="020B0606030504020204" pitchFamily="34" charset="0"/>
              </a:rPr>
              <a:t> </a:t>
            </a:r>
            <a:r>
              <a:rPr lang="en-US" sz="2000" spc="50" dirty="0">
                <a:latin typeface="Open Sans" panose="020B0606030504020204" pitchFamily="34" charset="0"/>
                <a:ea typeface="Open Sans" panose="020B0606030504020204" pitchFamily="34" charset="0"/>
                <a:cs typeface="Open Sans" panose="020B0606030504020204" pitchFamily="34" charset="0"/>
              </a:rPr>
              <a:t>roles</a:t>
            </a:r>
            <a:r>
              <a:rPr lang="en-US" sz="2000" spc="-110" dirty="0">
                <a:latin typeface="Open Sans" panose="020B0606030504020204" pitchFamily="34" charset="0"/>
                <a:ea typeface="Open Sans" panose="020B0606030504020204" pitchFamily="34" charset="0"/>
                <a:cs typeface="Open Sans" panose="020B0606030504020204" pitchFamily="34" charset="0"/>
              </a:rPr>
              <a:t> </a:t>
            </a:r>
            <a:r>
              <a:rPr lang="en-US" sz="2000" spc="135" dirty="0">
                <a:latin typeface="Open Sans" panose="020B0606030504020204" pitchFamily="34" charset="0"/>
                <a:ea typeface="Open Sans" panose="020B0606030504020204" pitchFamily="34" charset="0"/>
                <a:cs typeface="Open Sans" panose="020B0606030504020204" pitchFamily="34" charset="0"/>
              </a:rPr>
              <a:t>and</a:t>
            </a:r>
            <a:r>
              <a:rPr lang="en-US" sz="2000" spc="-45" dirty="0">
                <a:latin typeface="Open Sans" panose="020B0606030504020204" pitchFamily="34" charset="0"/>
                <a:ea typeface="Open Sans" panose="020B0606030504020204" pitchFamily="34" charset="0"/>
                <a:cs typeface="Open Sans" panose="020B0606030504020204" pitchFamily="34" charset="0"/>
              </a:rPr>
              <a:t> </a:t>
            </a:r>
            <a:r>
              <a:rPr lang="en-US" sz="2000" spc="55" dirty="0">
                <a:latin typeface="Open Sans" panose="020B0606030504020204" pitchFamily="34" charset="0"/>
                <a:ea typeface="Open Sans" panose="020B0606030504020204" pitchFamily="34" charset="0"/>
                <a:cs typeface="Open Sans" panose="020B0606030504020204" pitchFamily="34" charset="0"/>
              </a:rPr>
              <a:t>responsibilities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70" dirty="0">
                <a:latin typeface="Open Sans" panose="020B0606030504020204" pitchFamily="34" charset="0"/>
                <a:ea typeface="Open Sans" panose="020B0606030504020204" pitchFamily="34" charset="0"/>
                <a:cs typeface="Open Sans" panose="020B0606030504020204" pitchFamily="34" charset="0"/>
              </a:rPr>
              <a:t>Substance</a:t>
            </a:r>
            <a:r>
              <a:rPr lang="en-US" sz="2000" spc="-135" dirty="0">
                <a:latin typeface="Open Sans" panose="020B0606030504020204" pitchFamily="34" charset="0"/>
                <a:ea typeface="Open Sans" panose="020B0606030504020204" pitchFamily="34" charset="0"/>
                <a:cs typeface="Open Sans" panose="020B0606030504020204" pitchFamily="34" charset="0"/>
              </a:rPr>
              <a:t> </a:t>
            </a:r>
            <a:r>
              <a:rPr lang="en-US" sz="2000" spc="85" dirty="0">
                <a:latin typeface="Open Sans" panose="020B0606030504020204" pitchFamily="34" charset="0"/>
                <a:ea typeface="Open Sans" panose="020B0606030504020204" pitchFamily="34" charset="0"/>
                <a:cs typeface="Open Sans" panose="020B0606030504020204" pitchFamily="34" charset="0"/>
              </a:rPr>
              <a:t>abuse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40" dirty="0">
                <a:latin typeface="Open Sans" panose="020B0606030504020204" pitchFamily="34" charset="0"/>
                <a:ea typeface="Open Sans" panose="020B0606030504020204" pitchFamily="34" charset="0"/>
                <a:cs typeface="Open Sans" panose="020B0606030504020204" pitchFamily="34" charset="0"/>
              </a:rPr>
              <a:t>Acting </a:t>
            </a:r>
            <a:r>
              <a:rPr lang="en-US" sz="2000" spc="130" dirty="0">
                <a:latin typeface="Open Sans" panose="020B0606030504020204" pitchFamily="34" charset="0"/>
                <a:ea typeface="Open Sans" panose="020B0606030504020204" pitchFamily="34" charset="0"/>
                <a:cs typeface="Open Sans" panose="020B0606030504020204" pitchFamily="34" charset="0"/>
              </a:rPr>
              <a:t>out</a:t>
            </a:r>
            <a:r>
              <a:rPr lang="en-US" sz="2000" spc="-160" dirty="0">
                <a:latin typeface="Open Sans" panose="020B0606030504020204" pitchFamily="34" charset="0"/>
                <a:ea typeface="Open Sans" panose="020B0606030504020204" pitchFamily="34" charset="0"/>
                <a:cs typeface="Open Sans" panose="020B0606030504020204" pitchFamily="34" charset="0"/>
              </a:rPr>
              <a:t> </a:t>
            </a:r>
            <a:r>
              <a:rPr lang="en-US" sz="2000" spc="65" dirty="0">
                <a:latin typeface="Open Sans" panose="020B0606030504020204" pitchFamily="34" charset="0"/>
                <a:ea typeface="Open Sans" panose="020B0606030504020204" pitchFamily="34" charset="0"/>
                <a:cs typeface="Open Sans" panose="020B0606030504020204" pitchFamily="34" charset="0"/>
              </a:rPr>
              <a:t>behavior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75" dirty="0">
                <a:latin typeface="Open Sans" panose="020B0606030504020204" pitchFamily="34" charset="0"/>
                <a:ea typeface="Open Sans" panose="020B0606030504020204" pitchFamily="34" charset="0"/>
                <a:cs typeface="Open Sans" panose="020B0606030504020204" pitchFamily="34" charset="0"/>
              </a:rPr>
              <a:t>Educational</a:t>
            </a:r>
            <a:r>
              <a:rPr lang="en-US" sz="2000" spc="-45" dirty="0">
                <a:latin typeface="Open Sans" panose="020B0606030504020204" pitchFamily="34" charset="0"/>
                <a:ea typeface="Open Sans" panose="020B0606030504020204" pitchFamily="34" charset="0"/>
                <a:cs typeface="Open Sans" panose="020B0606030504020204" pitchFamily="34" charset="0"/>
              </a:rPr>
              <a:t> </a:t>
            </a:r>
            <a:r>
              <a:rPr lang="en-US" sz="2000" spc="45" dirty="0">
                <a:latin typeface="Open Sans" panose="020B0606030504020204" pitchFamily="34" charset="0"/>
                <a:ea typeface="Open Sans" panose="020B0606030504020204" pitchFamily="34" charset="0"/>
                <a:cs typeface="Open Sans" panose="020B0606030504020204" pitchFamily="34" charset="0"/>
              </a:rPr>
              <a:t>failure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1091565" lvl="2">
              <a:buSzPct val="84090"/>
              <a:buFont typeface="Open Sans" panose="020B0606030504020204" pitchFamily="34" charset="0"/>
              <a:buChar char="&gt;"/>
              <a:tabLst>
                <a:tab pos="652780" algn="l"/>
              </a:tabLst>
            </a:pPr>
            <a:r>
              <a:rPr lang="en-US" sz="2000" spc="30" dirty="0">
                <a:latin typeface="Open Sans" panose="020B0606030504020204" pitchFamily="34" charset="0"/>
                <a:ea typeface="Open Sans" panose="020B0606030504020204" pitchFamily="34" charset="0"/>
                <a:cs typeface="Open Sans" panose="020B0606030504020204" pitchFamily="34" charset="0"/>
              </a:rPr>
              <a:t>Verbalizing </a:t>
            </a:r>
            <a:r>
              <a:rPr lang="en-US" sz="2000" spc="45" dirty="0">
                <a:latin typeface="Open Sans" panose="020B0606030504020204" pitchFamily="34" charset="0"/>
                <a:ea typeface="Open Sans" panose="020B0606030504020204" pitchFamily="34" charset="0"/>
                <a:cs typeface="Open Sans" panose="020B0606030504020204" pitchFamily="34" charset="0"/>
              </a:rPr>
              <a:t>lack </a:t>
            </a:r>
            <a:r>
              <a:rPr lang="en-US" sz="2000" spc="15" dirty="0">
                <a:latin typeface="Open Sans" panose="020B0606030504020204" pitchFamily="34" charset="0"/>
                <a:ea typeface="Open Sans" panose="020B0606030504020204" pitchFamily="34" charset="0"/>
                <a:cs typeface="Open Sans" panose="020B0606030504020204" pitchFamily="34" charset="0"/>
              </a:rPr>
              <a:t>of</a:t>
            </a:r>
            <a:r>
              <a:rPr lang="en-US" sz="2000" spc="-210" dirty="0">
                <a:latin typeface="Open Sans" panose="020B0606030504020204" pitchFamily="34" charset="0"/>
                <a:ea typeface="Open Sans" panose="020B0606030504020204" pitchFamily="34" charset="0"/>
                <a:cs typeface="Open Sans" panose="020B0606030504020204" pitchFamily="34" charset="0"/>
              </a:rPr>
              <a:t> </a:t>
            </a:r>
            <a:r>
              <a:rPr lang="en-US" sz="2000" spc="75" dirty="0">
                <a:latin typeface="Open Sans" panose="020B0606030504020204" pitchFamily="34" charset="0"/>
                <a:ea typeface="Open Sans" panose="020B0606030504020204" pitchFamily="34" charset="0"/>
                <a:cs typeface="Open Sans" panose="020B0606030504020204" pitchFamily="34" charset="0"/>
              </a:rPr>
              <a:t>caretaking</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9863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A953-C40E-4B18-8DC7-203DB831FEBD}"/>
              </a:ext>
            </a:extLst>
          </p:cNvPr>
          <p:cNvSpPr>
            <a:spLocks noGrp="1"/>
          </p:cNvSpPr>
          <p:nvPr>
            <p:ph type="title"/>
          </p:nvPr>
        </p:nvSpPr>
        <p:spPr/>
        <p:txBody>
          <a:bodyPr/>
          <a:lstStyle/>
          <a:p>
            <a:r>
              <a:rPr lang="en-US" dirty="0"/>
              <a:t>Sexual abuse</a:t>
            </a:r>
          </a:p>
        </p:txBody>
      </p:sp>
      <p:sp>
        <p:nvSpPr>
          <p:cNvPr id="3" name="Content Placeholder 2">
            <a:extLst>
              <a:ext uri="{FF2B5EF4-FFF2-40B4-BE49-F238E27FC236}">
                <a16:creationId xmlns:a16="http://schemas.microsoft.com/office/drawing/2014/main" id="{710AEDBC-1F77-4EF9-97BE-A75B5B7BF2EA}"/>
              </a:ext>
            </a:extLst>
          </p:cNvPr>
          <p:cNvSpPr>
            <a:spLocks noGrp="1"/>
          </p:cNvSpPr>
          <p:nvPr>
            <p:ph idx="1"/>
          </p:nvPr>
        </p:nvSpPr>
        <p:spPr/>
        <p:txBody>
          <a:bodyPr/>
          <a:lstStyle/>
          <a:p>
            <a:pPr marL="469900" indent="-457200">
              <a:spcBef>
                <a:spcPts val="735"/>
              </a:spcBef>
              <a:buClr>
                <a:schemeClr val="accent1"/>
              </a:buClr>
              <a:buSzPct val="94230"/>
              <a:buFont typeface="Open Sans" panose="020B0606030504020204" pitchFamily="34" charset="0"/>
              <a:buChar char="&gt;"/>
              <a:tabLst>
                <a:tab pos="287020" algn="l"/>
              </a:tabLst>
            </a:pPr>
            <a:r>
              <a:rPr lang="en-US" spc="40" dirty="0">
                <a:latin typeface="Open Sans" panose="020B0606030504020204" pitchFamily="34" charset="0"/>
                <a:ea typeface="Open Sans" panose="020B0606030504020204" pitchFamily="34" charset="0"/>
                <a:cs typeface="Open Sans" panose="020B0606030504020204" pitchFamily="34" charset="0"/>
              </a:rPr>
              <a:t>Physical</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60" dirty="0">
                <a:latin typeface="Open Sans" panose="020B0606030504020204" pitchFamily="34" charset="0"/>
                <a:ea typeface="Open Sans" panose="020B0606030504020204" pitchFamily="34" charset="0"/>
                <a:cs typeface="Open Sans" panose="020B0606030504020204" pitchFamily="34" charset="0"/>
              </a:rPr>
              <a:t>signs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Difficulty walking or sitting</a:t>
            </a:r>
          </a:p>
          <a:p>
            <a:pPr marL="1091565" lvl="2">
              <a:spcBef>
                <a:spcPts val="575"/>
              </a:spcBef>
              <a:buSzPct val="85416"/>
              <a:buFont typeface="Open Sans" panose="020B0606030504020204" pitchFamily="34" charset="0"/>
              <a:buChar char="&gt;"/>
              <a:tabLst>
                <a:tab pos="652780" algn="l"/>
              </a:tabLst>
            </a:pPr>
            <a:r>
              <a:rPr lang="en-US" sz="2400" spc="40" dirty="0">
                <a:latin typeface="Open Sans" panose="020B0606030504020204" pitchFamily="34" charset="0"/>
                <a:ea typeface="Open Sans" panose="020B0606030504020204" pitchFamily="34" charset="0"/>
                <a:cs typeface="Open Sans" panose="020B0606030504020204" pitchFamily="34" charset="0"/>
              </a:rPr>
              <a:t>Torn,</a:t>
            </a:r>
            <a:r>
              <a:rPr lang="en-US" sz="2400" spc="-45" dirty="0">
                <a:latin typeface="Open Sans" panose="020B0606030504020204" pitchFamily="34" charset="0"/>
                <a:ea typeface="Open Sans" panose="020B0606030504020204" pitchFamily="34" charset="0"/>
                <a:cs typeface="Open Sans" panose="020B0606030504020204" pitchFamily="34" charset="0"/>
              </a:rPr>
              <a:t> </a:t>
            </a:r>
            <a:r>
              <a:rPr lang="en-US" sz="2400" spc="95" dirty="0">
                <a:latin typeface="Open Sans" panose="020B0606030504020204" pitchFamily="34" charset="0"/>
                <a:ea typeface="Open Sans" panose="020B0606030504020204" pitchFamily="34" charset="0"/>
                <a:cs typeface="Open Sans" panose="020B0606030504020204" pitchFamily="34" charset="0"/>
              </a:rPr>
              <a:t>stained,</a:t>
            </a:r>
            <a:r>
              <a:rPr lang="en-US" sz="2400" spc="-65" dirty="0">
                <a:latin typeface="Open Sans" panose="020B0606030504020204" pitchFamily="34" charset="0"/>
                <a:ea typeface="Open Sans" panose="020B0606030504020204" pitchFamily="34" charset="0"/>
                <a:cs typeface="Open Sans" panose="020B0606030504020204" pitchFamily="34" charset="0"/>
              </a:rPr>
              <a:t> </a:t>
            </a:r>
            <a:r>
              <a:rPr lang="en-US" sz="2400" spc="105" dirty="0">
                <a:latin typeface="Open Sans" panose="020B0606030504020204" pitchFamily="34" charset="0"/>
                <a:ea typeface="Open Sans" panose="020B0606030504020204" pitchFamily="34" charset="0"/>
                <a:cs typeface="Open Sans" panose="020B0606030504020204" pitchFamily="34" charset="0"/>
              </a:rPr>
              <a:t>or</a:t>
            </a:r>
            <a:r>
              <a:rPr lang="en-US" sz="2400" spc="-70" dirty="0">
                <a:latin typeface="Open Sans" panose="020B0606030504020204" pitchFamily="34" charset="0"/>
                <a:ea typeface="Open Sans" panose="020B0606030504020204" pitchFamily="34" charset="0"/>
                <a:cs typeface="Open Sans" panose="020B0606030504020204" pitchFamily="34" charset="0"/>
              </a:rPr>
              <a:t> </a:t>
            </a:r>
            <a:r>
              <a:rPr lang="en-US" sz="2400" spc="65" dirty="0">
                <a:latin typeface="Open Sans" panose="020B0606030504020204" pitchFamily="34" charset="0"/>
                <a:ea typeface="Open Sans" panose="020B0606030504020204" pitchFamily="34" charset="0"/>
                <a:cs typeface="Open Sans" panose="020B0606030504020204" pitchFamily="34" charset="0"/>
              </a:rPr>
              <a:t>bloody</a:t>
            </a:r>
            <a:r>
              <a:rPr lang="en-US" sz="2400" spc="-80" dirty="0">
                <a:latin typeface="Open Sans" panose="020B0606030504020204" pitchFamily="34" charset="0"/>
                <a:ea typeface="Open Sans" panose="020B0606030504020204" pitchFamily="34" charset="0"/>
                <a:cs typeface="Open Sans" panose="020B0606030504020204" pitchFamily="34" charset="0"/>
              </a:rPr>
              <a:t> </a:t>
            </a:r>
            <a:r>
              <a:rPr lang="en-US" sz="2400" spc="120" dirty="0">
                <a:latin typeface="Open Sans" panose="020B0606030504020204" pitchFamily="34" charset="0"/>
                <a:ea typeface="Open Sans" panose="020B0606030504020204" pitchFamily="34" charset="0"/>
                <a:cs typeface="Open Sans" panose="020B0606030504020204" pitchFamily="34" charset="0"/>
              </a:rPr>
              <a:t>undergarments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400" spc="65" dirty="0">
                <a:latin typeface="Open Sans" panose="020B0606030504020204" pitchFamily="34" charset="0"/>
                <a:ea typeface="Open Sans" panose="020B0606030504020204" pitchFamily="34" charset="0"/>
                <a:cs typeface="Open Sans" panose="020B0606030504020204" pitchFamily="34" charset="0"/>
              </a:rPr>
              <a:t>Pain,</a:t>
            </a:r>
            <a:r>
              <a:rPr lang="en-US" sz="2400" spc="-70" dirty="0">
                <a:latin typeface="Open Sans" panose="020B0606030504020204" pitchFamily="34" charset="0"/>
                <a:ea typeface="Open Sans" panose="020B0606030504020204" pitchFamily="34" charset="0"/>
                <a:cs typeface="Open Sans" panose="020B0606030504020204" pitchFamily="34" charset="0"/>
              </a:rPr>
              <a:t> </a:t>
            </a:r>
            <a:r>
              <a:rPr lang="en-US" sz="2400" spc="30" dirty="0">
                <a:latin typeface="Open Sans" panose="020B0606030504020204" pitchFamily="34" charset="0"/>
                <a:ea typeface="Open Sans" panose="020B0606030504020204" pitchFamily="34" charset="0"/>
                <a:cs typeface="Open Sans" panose="020B0606030504020204" pitchFamily="34" charset="0"/>
              </a:rPr>
              <a:t>swelling,</a:t>
            </a:r>
            <a:r>
              <a:rPr lang="en-US" sz="2400" spc="-40" dirty="0">
                <a:latin typeface="Open Sans" panose="020B0606030504020204" pitchFamily="34" charset="0"/>
                <a:ea typeface="Open Sans" panose="020B0606030504020204" pitchFamily="34" charset="0"/>
                <a:cs typeface="Open Sans" panose="020B0606030504020204" pitchFamily="34" charset="0"/>
              </a:rPr>
              <a:t> </a:t>
            </a:r>
            <a:r>
              <a:rPr lang="en-US" sz="2400" spc="105" dirty="0">
                <a:latin typeface="Open Sans" panose="020B0606030504020204" pitchFamily="34" charset="0"/>
                <a:ea typeface="Open Sans" panose="020B0606030504020204" pitchFamily="34" charset="0"/>
                <a:cs typeface="Open Sans" panose="020B0606030504020204" pitchFamily="34" charset="0"/>
              </a:rPr>
              <a:t>or</a:t>
            </a:r>
            <a:r>
              <a:rPr lang="en-US" sz="2400" spc="-70" dirty="0">
                <a:latin typeface="Open Sans" panose="020B0606030504020204" pitchFamily="34" charset="0"/>
                <a:ea typeface="Open Sans" panose="020B0606030504020204" pitchFamily="34" charset="0"/>
                <a:cs typeface="Open Sans" panose="020B0606030504020204" pitchFamily="34" charset="0"/>
              </a:rPr>
              <a:t> </a:t>
            </a:r>
            <a:r>
              <a:rPr lang="en-US" sz="2400" spc="85" dirty="0">
                <a:latin typeface="Open Sans" panose="020B0606030504020204" pitchFamily="34" charset="0"/>
                <a:ea typeface="Open Sans" panose="020B0606030504020204" pitchFamily="34" charset="0"/>
                <a:cs typeface="Open Sans" panose="020B0606030504020204" pitchFamily="34" charset="0"/>
              </a:rPr>
              <a:t>itching</a:t>
            </a:r>
            <a:r>
              <a:rPr lang="en-US" sz="2400" spc="-10" dirty="0">
                <a:latin typeface="Open Sans" panose="020B0606030504020204" pitchFamily="34" charset="0"/>
                <a:ea typeface="Open Sans" panose="020B0606030504020204" pitchFamily="34" charset="0"/>
                <a:cs typeface="Open Sans" panose="020B0606030504020204" pitchFamily="34" charset="0"/>
              </a:rPr>
              <a:t> </a:t>
            </a:r>
            <a:r>
              <a:rPr lang="en-US" sz="2400" spc="100" dirty="0">
                <a:latin typeface="Open Sans" panose="020B0606030504020204" pitchFamily="34" charset="0"/>
                <a:ea typeface="Open Sans" panose="020B0606030504020204" pitchFamily="34" charset="0"/>
                <a:cs typeface="Open Sans" panose="020B0606030504020204" pitchFamily="34" charset="0"/>
              </a:rPr>
              <a:t>in</a:t>
            </a:r>
            <a:r>
              <a:rPr lang="en-US" sz="2400" spc="-105" dirty="0">
                <a:latin typeface="Open Sans" panose="020B0606030504020204" pitchFamily="34" charset="0"/>
                <a:ea typeface="Open Sans" panose="020B0606030504020204" pitchFamily="34" charset="0"/>
                <a:cs typeface="Open Sans" panose="020B0606030504020204" pitchFamily="34" charset="0"/>
              </a:rPr>
              <a:t> </a:t>
            </a:r>
            <a:r>
              <a:rPr lang="en-US" sz="2400" spc="70" dirty="0">
                <a:latin typeface="Open Sans" panose="020B0606030504020204" pitchFamily="34" charset="0"/>
                <a:ea typeface="Open Sans" panose="020B0606030504020204" pitchFamily="34" charset="0"/>
                <a:cs typeface="Open Sans" panose="020B0606030504020204" pitchFamily="34" charset="0"/>
              </a:rPr>
              <a:t>genital</a:t>
            </a:r>
            <a:r>
              <a:rPr lang="en-US" sz="2400" spc="-70" dirty="0">
                <a:latin typeface="Open Sans" panose="020B0606030504020204" pitchFamily="34" charset="0"/>
                <a:ea typeface="Open Sans" panose="020B0606030504020204" pitchFamily="34" charset="0"/>
                <a:cs typeface="Open Sans" panose="020B0606030504020204" pitchFamily="34" charset="0"/>
              </a:rPr>
              <a:t> </a:t>
            </a:r>
            <a:r>
              <a:rPr lang="en-US" sz="2400" spc="85" dirty="0">
                <a:latin typeface="Open Sans" panose="020B0606030504020204" pitchFamily="34" charset="0"/>
                <a:ea typeface="Open Sans" panose="020B0606030504020204" pitchFamily="34" charset="0"/>
                <a:cs typeface="Open Sans" panose="020B0606030504020204" pitchFamily="34" charset="0"/>
              </a:rPr>
              <a:t>area</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400" spc="80" dirty="0">
                <a:latin typeface="Open Sans" panose="020B0606030504020204" pitchFamily="34" charset="0"/>
                <a:ea typeface="Open Sans" panose="020B0606030504020204" pitchFamily="34" charset="0"/>
                <a:cs typeface="Open Sans" panose="020B0606030504020204" pitchFamily="34" charset="0"/>
              </a:rPr>
              <a:t>Pain </a:t>
            </a:r>
            <a:r>
              <a:rPr lang="en-US" sz="2400" spc="114" dirty="0">
                <a:latin typeface="Open Sans" panose="020B0606030504020204" pitchFamily="34" charset="0"/>
                <a:ea typeface="Open Sans" panose="020B0606030504020204" pitchFamily="34" charset="0"/>
                <a:cs typeface="Open Sans" panose="020B0606030504020204" pitchFamily="34" charset="0"/>
              </a:rPr>
              <a:t>when</a:t>
            </a:r>
            <a:r>
              <a:rPr lang="en-US" sz="2400" spc="-265" dirty="0">
                <a:latin typeface="Open Sans" panose="020B0606030504020204" pitchFamily="34" charset="0"/>
                <a:ea typeface="Open Sans" panose="020B0606030504020204" pitchFamily="34" charset="0"/>
                <a:cs typeface="Open Sans" panose="020B0606030504020204" pitchFamily="34" charset="0"/>
              </a:rPr>
              <a:t> </a:t>
            </a:r>
            <a:r>
              <a:rPr lang="en-US" sz="2400" spc="105" dirty="0">
                <a:latin typeface="Open Sans" panose="020B0606030504020204" pitchFamily="34" charset="0"/>
                <a:ea typeface="Open Sans" panose="020B0606030504020204" pitchFamily="34" charset="0"/>
                <a:cs typeface="Open Sans" panose="020B0606030504020204" pitchFamily="34" charset="0"/>
              </a:rPr>
              <a:t>urinating</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0"/>
              </a:spcBef>
              <a:buSzPct val="85416"/>
              <a:buFont typeface="Open Sans" panose="020B0606030504020204" pitchFamily="34" charset="0"/>
              <a:buChar char="&gt;"/>
              <a:tabLst>
                <a:tab pos="652780" algn="l"/>
              </a:tabLst>
            </a:pPr>
            <a:r>
              <a:rPr lang="en-US" sz="2400" spc="15" dirty="0">
                <a:latin typeface="Open Sans" panose="020B0606030504020204" pitchFamily="34" charset="0"/>
                <a:ea typeface="Open Sans" panose="020B0606030504020204" pitchFamily="34" charset="0"/>
                <a:cs typeface="Open Sans" panose="020B0606030504020204" pitchFamily="34" charset="0"/>
              </a:rPr>
              <a:t>Vaginal </a:t>
            </a:r>
            <a:r>
              <a:rPr lang="en-US" sz="2400" spc="105" dirty="0">
                <a:latin typeface="Open Sans" panose="020B0606030504020204" pitchFamily="34" charset="0"/>
                <a:ea typeface="Open Sans" panose="020B0606030504020204" pitchFamily="34" charset="0"/>
                <a:cs typeface="Open Sans" panose="020B0606030504020204" pitchFamily="34" charset="0"/>
              </a:rPr>
              <a:t>or </a:t>
            </a:r>
            <a:r>
              <a:rPr lang="en-US" sz="2400" spc="85" dirty="0">
                <a:latin typeface="Open Sans" panose="020B0606030504020204" pitchFamily="34" charset="0"/>
                <a:ea typeface="Open Sans" panose="020B0606030504020204" pitchFamily="34" charset="0"/>
                <a:cs typeface="Open Sans" panose="020B0606030504020204" pitchFamily="34" charset="0"/>
              </a:rPr>
              <a:t>penile</a:t>
            </a:r>
            <a:r>
              <a:rPr lang="en-US" sz="2400" spc="-430" dirty="0">
                <a:latin typeface="Open Sans" panose="020B0606030504020204" pitchFamily="34" charset="0"/>
                <a:ea typeface="Open Sans" panose="020B0606030504020204" pitchFamily="34" charset="0"/>
                <a:cs typeface="Open Sans" panose="020B0606030504020204" pitchFamily="34" charset="0"/>
              </a:rPr>
              <a:t> </a:t>
            </a:r>
            <a:r>
              <a:rPr lang="en-US" sz="2400" spc="70" dirty="0">
                <a:latin typeface="Open Sans" panose="020B0606030504020204" pitchFamily="34" charset="0"/>
                <a:ea typeface="Open Sans" panose="020B0606030504020204" pitchFamily="34" charset="0"/>
                <a:cs typeface="Open Sans" panose="020B0606030504020204" pitchFamily="34" charset="0"/>
              </a:rPr>
              <a:t>discharge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400" spc="30" dirty="0">
                <a:latin typeface="Open Sans" panose="020B0606030504020204" pitchFamily="34" charset="0"/>
                <a:ea typeface="Open Sans" panose="020B0606030504020204" pitchFamily="34" charset="0"/>
                <a:cs typeface="Open Sans" panose="020B0606030504020204" pitchFamily="34" charset="0"/>
              </a:rPr>
              <a:t>Bruises,</a:t>
            </a:r>
            <a:r>
              <a:rPr lang="en-US" sz="2400" spc="-20" dirty="0">
                <a:latin typeface="Open Sans" panose="020B0606030504020204" pitchFamily="34" charset="0"/>
                <a:ea typeface="Open Sans" panose="020B0606030504020204" pitchFamily="34" charset="0"/>
                <a:cs typeface="Open Sans" panose="020B0606030504020204" pitchFamily="34" charset="0"/>
              </a:rPr>
              <a:t> </a:t>
            </a:r>
            <a:r>
              <a:rPr lang="en-US" sz="2400" spc="70" dirty="0">
                <a:latin typeface="Open Sans" panose="020B0606030504020204" pitchFamily="34" charset="0"/>
                <a:ea typeface="Open Sans" panose="020B0606030504020204" pitchFamily="34" charset="0"/>
                <a:cs typeface="Open Sans" panose="020B0606030504020204" pitchFamily="34" charset="0"/>
              </a:rPr>
              <a:t>bleeding,</a:t>
            </a:r>
            <a:r>
              <a:rPr lang="en-US" sz="2400" spc="-55" dirty="0">
                <a:latin typeface="Open Sans" panose="020B0606030504020204" pitchFamily="34" charset="0"/>
                <a:ea typeface="Open Sans" panose="020B0606030504020204" pitchFamily="34" charset="0"/>
                <a:cs typeface="Open Sans" panose="020B0606030504020204" pitchFamily="34" charset="0"/>
              </a:rPr>
              <a:t> </a:t>
            </a:r>
            <a:r>
              <a:rPr lang="en-US" sz="2400" spc="105" dirty="0">
                <a:latin typeface="Open Sans" panose="020B0606030504020204" pitchFamily="34" charset="0"/>
                <a:ea typeface="Open Sans" panose="020B0606030504020204" pitchFamily="34" charset="0"/>
                <a:cs typeface="Open Sans" panose="020B0606030504020204" pitchFamily="34" charset="0"/>
              </a:rPr>
              <a:t>or</a:t>
            </a:r>
            <a:r>
              <a:rPr lang="en-US" sz="2400" spc="-100" dirty="0">
                <a:latin typeface="Open Sans" panose="020B0606030504020204" pitchFamily="34" charset="0"/>
                <a:ea typeface="Open Sans" panose="020B0606030504020204" pitchFamily="34" charset="0"/>
                <a:cs typeface="Open Sans" panose="020B0606030504020204" pitchFamily="34" charset="0"/>
              </a:rPr>
              <a:t> </a:t>
            </a:r>
            <a:r>
              <a:rPr lang="en-US" sz="2400" spc="95" dirty="0">
                <a:latin typeface="Open Sans" panose="020B0606030504020204" pitchFamily="34" charset="0"/>
                <a:ea typeface="Open Sans" panose="020B0606030504020204" pitchFamily="34" charset="0"/>
                <a:cs typeface="Open Sans" panose="020B0606030504020204" pitchFamily="34" charset="0"/>
              </a:rPr>
              <a:t>tears</a:t>
            </a:r>
            <a:r>
              <a:rPr lang="en-US" sz="2400" spc="-110" dirty="0">
                <a:latin typeface="Open Sans" panose="020B0606030504020204" pitchFamily="34" charset="0"/>
                <a:ea typeface="Open Sans" panose="020B0606030504020204" pitchFamily="34" charset="0"/>
                <a:cs typeface="Open Sans" panose="020B0606030504020204" pitchFamily="34" charset="0"/>
              </a:rPr>
              <a:t> </a:t>
            </a:r>
            <a:r>
              <a:rPr lang="en-US" sz="2400" spc="130" dirty="0">
                <a:latin typeface="Open Sans" panose="020B0606030504020204" pitchFamily="34" charset="0"/>
                <a:ea typeface="Open Sans" panose="020B0606030504020204" pitchFamily="34" charset="0"/>
                <a:cs typeface="Open Sans" panose="020B0606030504020204" pitchFamily="34" charset="0"/>
              </a:rPr>
              <a:t>around</a:t>
            </a:r>
            <a:r>
              <a:rPr lang="en-US" sz="2400" spc="-25" dirty="0">
                <a:latin typeface="Open Sans" panose="020B0606030504020204" pitchFamily="34" charset="0"/>
                <a:ea typeface="Open Sans" panose="020B0606030504020204" pitchFamily="34" charset="0"/>
                <a:cs typeface="Open Sans" panose="020B0606030504020204" pitchFamily="34" charset="0"/>
              </a:rPr>
              <a:t> </a:t>
            </a:r>
            <a:r>
              <a:rPr lang="en-US" sz="2400" spc="150" dirty="0">
                <a:latin typeface="Open Sans" panose="020B0606030504020204" pitchFamily="34" charset="0"/>
                <a:ea typeface="Open Sans" panose="020B0606030504020204" pitchFamily="34" charset="0"/>
                <a:cs typeface="Open Sans" panose="020B0606030504020204" pitchFamily="34" charset="0"/>
              </a:rPr>
              <a:t>the</a:t>
            </a:r>
            <a:r>
              <a:rPr lang="en-US" sz="2400" spc="-120" dirty="0">
                <a:latin typeface="Open Sans" panose="020B0606030504020204" pitchFamily="34" charset="0"/>
                <a:ea typeface="Open Sans" panose="020B0606030504020204" pitchFamily="34" charset="0"/>
                <a:cs typeface="Open Sans" panose="020B0606030504020204" pitchFamily="34" charset="0"/>
              </a:rPr>
              <a:t> </a:t>
            </a:r>
            <a:r>
              <a:rPr lang="en-US" sz="2400" spc="75" dirty="0">
                <a:latin typeface="Open Sans" panose="020B0606030504020204" pitchFamily="34" charset="0"/>
                <a:ea typeface="Open Sans" panose="020B0606030504020204" pitchFamily="34" charset="0"/>
                <a:cs typeface="Open Sans" panose="020B0606030504020204" pitchFamily="34" charset="0"/>
              </a:rPr>
              <a:t>genital</a:t>
            </a:r>
            <a:r>
              <a:rPr lang="en-US" sz="2400" spc="-70" dirty="0">
                <a:latin typeface="Open Sans" panose="020B0606030504020204" pitchFamily="34" charset="0"/>
                <a:ea typeface="Open Sans" panose="020B0606030504020204" pitchFamily="34" charset="0"/>
                <a:cs typeface="Open Sans" panose="020B0606030504020204" pitchFamily="34" charset="0"/>
              </a:rPr>
              <a:t> </a:t>
            </a:r>
            <a:r>
              <a:rPr lang="en-US" sz="2400" spc="60" dirty="0">
                <a:latin typeface="Open Sans" panose="020B0606030504020204" pitchFamily="34" charset="0"/>
                <a:ea typeface="Open Sans" panose="020B0606030504020204" pitchFamily="34" charset="0"/>
                <a:cs typeface="Open Sans" panose="020B0606030504020204" pitchFamily="34" charset="0"/>
              </a:rPr>
              <a:t>area</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75"/>
              </a:spcBef>
              <a:buSzPct val="85416"/>
              <a:buFont typeface="Open Sans" panose="020B0606030504020204" pitchFamily="34" charset="0"/>
              <a:buChar char="&gt;"/>
              <a:tabLst>
                <a:tab pos="652780" algn="l"/>
              </a:tabLst>
            </a:pPr>
            <a:r>
              <a:rPr lang="en-US" sz="2400" spc="10" dirty="0">
                <a:latin typeface="Open Sans" panose="020B0606030504020204" pitchFamily="34" charset="0"/>
                <a:ea typeface="Open Sans" panose="020B0606030504020204" pitchFamily="34" charset="0"/>
                <a:cs typeface="Open Sans" panose="020B0606030504020204" pitchFamily="34" charset="0"/>
              </a:rPr>
              <a:t>Sexually </a:t>
            </a:r>
            <a:r>
              <a:rPr lang="en-US" sz="2400" spc="120" dirty="0">
                <a:latin typeface="Open Sans" panose="020B0606030504020204" pitchFamily="34" charset="0"/>
                <a:ea typeface="Open Sans" panose="020B0606030504020204" pitchFamily="34" charset="0"/>
                <a:cs typeface="Open Sans" panose="020B0606030504020204" pitchFamily="34" charset="0"/>
              </a:rPr>
              <a:t>transmitted</a:t>
            </a:r>
            <a:r>
              <a:rPr lang="en-US" sz="2400" spc="-195" dirty="0">
                <a:latin typeface="Open Sans" panose="020B0606030504020204" pitchFamily="34" charset="0"/>
                <a:ea typeface="Open Sans" panose="020B0606030504020204" pitchFamily="34" charset="0"/>
                <a:cs typeface="Open Sans" panose="020B0606030504020204" pitchFamily="34" charset="0"/>
              </a:rPr>
              <a:t> </a:t>
            </a:r>
            <a:r>
              <a:rPr lang="en-US" sz="2400" spc="65" dirty="0">
                <a:latin typeface="Open Sans" panose="020B0606030504020204" pitchFamily="34" charset="0"/>
                <a:ea typeface="Open Sans" panose="020B0606030504020204" pitchFamily="34" charset="0"/>
                <a:cs typeface="Open Sans" panose="020B0606030504020204" pitchFamily="34" charset="0"/>
              </a:rPr>
              <a:t>diseases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84831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2806-D7F1-4DE5-8663-E2611807159E}"/>
              </a:ext>
            </a:extLst>
          </p:cNvPr>
          <p:cNvSpPr>
            <a:spLocks noGrp="1"/>
          </p:cNvSpPr>
          <p:nvPr>
            <p:ph type="title"/>
          </p:nvPr>
        </p:nvSpPr>
        <p:spPr/>
        <p:txBody>
          <a:bodyPr/>
          <a:lstStyle/>
          <a:p>
            <a:r>
              <a:rPr lang="en-US" dirty="0"/>
              <a:t>Sexual Abuse</a:t>
            </a:r>
          </a:p>
        </p:txBody>
      </p:sp>
      <p:sp>
        <p:nvSpPr>
          <p:cNvPr id="3" name="Content Placeholder 2">
            <a:extLst>
              <a:ext uri="{FF2B5EF4-FFF2-40B4-BE49-F238E27FC236}">
                <a16:creationId xmlns:a16="http://schemas.microsoft.com/office/drawing/2014/main" id="{10E4AD82-E510-4E27-9EA9-ACB35436FD92}"/>
              </a:ext>
            </a:extLst>
          </p:cNvPr>
          <p:cNvSpPr>
            <a:spLocks noGrp="1"/>
          </p:cNvSpPr>
          <p:nvPr>
            <p:ph idx="1"/>
          </p:nvPr>
        </p:nvSpPr>
        <p:spPr/>
        <p:txBody>
          <a:bodyPr/>
          <a:lstStyle/>
          <a:p>
            <a:pPr marL="469900" indent="-457200">
              <a:spcBef>
                <a:spcPts val="735"/>
              </a:spcBef>
              <a:buClr>
                <a:schemeClr val="accent1"/>
              </a:buClr>
              <a:buSzPct val="94230"/>
              <a:buFont typeface="Open Sans" panose="020B0606030504020204" pitchFamily="34" charset="0"/>
              <a:buChar char="&gt;"/>
              <a:tabLst>
                <a:tab pos="287020" algn="l"/>
              </a:tabLst>
            </a:pPr>
            <a:r>
              <a:rPr lang="en-US" spc="35" dirty="0">
                <a:latin typeface="Open Sans" panose="020B0606030504020204" pitchFamily="34" charset="0"/>
                <a:ea typeface="Open Sans" panose="020B0606030504020204" pitchFamily="34" charset="0"/>
                <a:cs typeface="Open Sans" panose="020B0606030504020204" pitchFamily="34" charset="0"/>
              </a:rPr>
              <a:t>Behavioral</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60" dirty="0">
                <a:latin typeface="Open Sans" panose="020B0606030504020204" pitchFamily="34" charset="0"/>
                <a:ea typeface="Open Sans" panose="020B0606030504020204" pitchFamily="34" charset="0"/>
                <a:cs typeface="Open Sans" panose="020B0606030504020204" pitchFamily="34" charset="0"/>
              </a:rPr>
              <a:t>signs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091565" lvl="2">
              <a:spcBef>
                <a:spcPts val="58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Unwilling to change for gym or participate in PE activities</a:t>
            </a:r>
          </a:p>
          <a:p>
            <a:pPr marL="1091565" lvl="2">
              <a:spcBef>
                <a:spcPts val="57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Sexual behavior or knowledge inappropriate to child’s age</a:t>
            </a:r>
          </a:p>
          <a:p>
            <a:pPr marL="1091565" lvl="2">
              <a:spcBef>
                <a:spcPts val="57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Sexual acting out on younger children</a:t>
            </a:r>
          </a:p>
          <a:p>
            <a:pPr marL="1091565" lvl="2">
              <a:spcBef>
                <a:spcPts val="57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Poor peer relations</a:t>
            </a:r>
          </a:p>
          <a:p>
            <a:pPr marL="1091565" lvl="2">
              <a:spcBef>
                <a:spcPts val="580"/>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Delinquent or runaway behavior</a:t>
            </a:r>
          </a:p>
          <a:p>
            <a:pPr marL="1091565" lvl="2">
              <a:spcBef>
                <a:spcPts val="57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Report of sexual assault</a:t>
            </a:r>
          </a:p>
          <a:p>
            <a:pPr marL="1091565" lvl="2">
              <a:spcBef>
                <a:spcPts val="575"/>
              </a:spcBef>
              <a:buSzPct val="85416"/>
              <a:buFont typeface="Open Sans" panose="020B0606030504020204" pitchFamily="34" charset="0"/>
              <a:buChar char="&gt;"/>
              <a:tabLst>
                <a:tab pos="652780" algn="l"/>
              </a:tabLst>
            </a:pPr>
            <a:r>
              <a:rPr lang="en-US" sz="2400" dirty="0">
                <a:latin typeface="Open Sans" panose="020B0606030504020204" pitchFamily="34" charset="0"/>
                <a:ea typeface="Open Sans" panose="020B0606030504020204" pitchFamily="34" charset="0"/>
                <a:cs typeface="Open Sans" panose="020B0606030504020204" pitchFamily="34" charset="0"/>
              </a:rPr>
              <a:t>Drastic change in school performance</a:t>
            </a:r>
          </a:p>
          <a:p>
            <a:endParaRPr lang="en-US" dirty="0"/>
          </a:p>
        </p:txBody>
      </p:sp>
    </p:spTree>
    <p:extLst>
      <p:ext uri="{BB962C8B-B14F-4D97-AF65-F5344CB8AC3E}">
        <p14:creationId xmlns:p14="http://schemas.microsoft.com/office/powerpoint/2010/main" val="44871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B36-EF33-4A5A-BD99-8D8FFEA1F1A8}"/>
              </a:ext>
            </a:extLst>
          </p:cNvPr>
          <p:cNvSpPr>
            <a:spLocks noGrp="1"/>
          </p:cNvSpPr>
          <p:nvPr>
            <p:ph type="title"/>
          </p:nvPr>
        </p:nvSpPr>
        <p:spPr>
          <a:xfrm>
            <a:off x="3530517" y="2413291"/>
            <a:ext cx="10059452" cy="876300"/>
          </a:xfrm>
        </p:spPr>
        <p:txBody>
          <a:bodyPr/>
          <a:lstStyle/>
          <a:p>
            <a:r>
              <a:rPr lang="en-US" dirty="0"/>
              <a:t>Reporting Child Abuse</a:t>
            </a:r>
          </a:p>
        </p:txBody>
      </p:sp>
    </p:spTree>
    <p:extLst>
      <p:ext uri="{BB962C8B-B14F-4D97-AF65-F5344CB8AC3E}">
        <p14:creationId xmlns:p14="http://schemas.microsoft.com/office/powerpoint/2010/main" val="114306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0761-B247-4FE7-86E7-E7F3610793B9}"/>
              </a:ext>
            </a:extLst>
          </p:cNvPr>
          <p:cNvSpPr>
            <a:spLocks noGrp="1"/>
          </p:cNvSpPr>
          <p:nvPr>
            <p:ph type="title"/>
          </p:nvPr>
        </p:nvSpPr>
        <p:spPr/>
        <p:txBody>
          <a:bodyPr/>
          <a:lstStyle/>
          <a:p>
            <a:r>
              <a:rPr lang="en-US" dirty="0"/>
              <a:t>Mandated Reporters</a:t>
            </a:r>
          </a:p>
        </p:txBody>
      </p:sp>
      <p:sp>
        <p:nvSpPr>
          <p:cNvPr id="3" name="Content Placeholder 2">
            <a:extLst>
              <a:ext uri="{FF2B5EF4-FFF2-40B4-BE49-F238E27FC236}">
                <a16:creationId xmlns:a16="http://schemas.microsoft.com/office/drawing/2014/main" id="{9E05D1FE-CD16-4B72-8B9B-97680C48E444}"/>
              </a:ext>
            </a:extLst>
          </p:cNvPr>
          <p:cNvSpPr>
            <a:spLocks noGrp="1"/>
          </p:cNvSpPr>
          <p:nvPr>
            <p:ph sz="half" idx="1"/>
          </p:nvPr>
        </p:nvSpPr>
        <p:spPr/>
        <p:txBody>
          <a:bodyPr/>
          <a:lstStyle/>
          <a:p>
            <a:r>
              <a:rPr lang="en-US" b="1" u="sng" dirty="0"/>
              <a:t>All Head Start and Early Head Start staff persons </a:t>
            </a:r>
            <a:r>
              <a:rPr lang="en-US" dirty="0"/>
              <a:t>are "mandated reporters." As mandated reporters, staff members working for Head Start and Early Head Start programs are legally obligated to report suspected child abuse or neglect to the appropriate state child protection agency</a:t>
            </a:r>
          </a:p>
        </p:txBody>
      </p:sp>
    </p:spTree>
    <p:extLst>
      <p:ext uri="{BB962C8B-B14F-4D97-AF65-F5344CB8AC3E}">
        <p14:creationId xmlns:p14="http://schemas.microsoft.com/office/powerpoint/2010/main" val="1203523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75BC-CE3B-47E5-A398-32BE682CE4BB}"/>
              </a:ext>
            </a:extLst>
          </p:cNvPr>
          <p:cNvSpPr>
            <a:spLocks noGrp="1"/>
          </p:cNvSpPr>
          <p:nvPr>
            <p:ph type="title"/>
          </p:nvPr>
        </p:nvSpPr>
        <p:spPr/>
        <p:txBody>
          <a:bodyPr/>
          <a:lstStyle/>
          <a:p>
            <a:r>
              <a:rPr lang="en-US" spc="0" dirty="0"/>
              <a:t>Mandated Reporters</a:t>
            </a:r>
          </a:p>
        </p:txBody>
      </p:sp>
      <p:sp>
        <p:nvSpPr>
          <p:cNvPr id="3" name="Content Placeholder 2">
            <a:extLst>
              <a:ext uri="{FF2B5EF4-FFF2-40B4-BE49-F238E27FC236}">
                <a16:creationId xmlns:a16="http://schemas.microsoft.com/office/drawing/2014/main" id="{3DD7624A-0691-492C-B8F7-58CD960DDEDF}"/>
              </a:ext>
            </a:extLst>
          </p:cNvPr>
          <p:cNvSpPr>
            <a:spLocks noGrp="1"/>
          </p:cNvSpPr>
          <p:nvPr>
            <p:ph sz="half" idx="1"/>
          </p:nvPr>
        </p:nvSpPr>
        <p:spPr/>
        <p:txBody>
          <a:bodyPr/>
          <a:lstStyle/>
          <a:p>
            <a:pPr marL="469900" indent="-457200">
              <a:spcBef>
                <a:spcPts val="720"/>
              </a:spcBef>
              <a:buClr>
                <a:schemeClr val="accent1"/>
              </a:buClr>
              <a:buSzPct val="94230"/>
              <a:buFont typeface="Open Sans" panose="020B0606030504020204" pitchFamily="34" charset="0"/>
              <a:buChar char="&gt;"/>
              <a:tabLst>
                <a:tab pos="287020" algn="l"/>
              </a:tabLst>
            </a:pPr>
            <a:r>
              <a:rPr lang="en-US" spc="55" dirty="0">
                <a:latin typeface="Open Sans" panose="020B0606030504020204" pitchFamily="34" charset="0"/>
                <a:ea typeface="Open Sans" panose="020B0606030504020204" pitchFamily="34" charset="0"/>
                <a:cs typeface="Open Sans" panose="020B0606030504020204" pitchFamily="34" charset="0"/>
              </a:rPr>
              <a:t>Teachers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90" dirty="0">
                <a:latin typeface="Open Sans" panose="020B0606030504020204" pitchFamily="34" charset="0"/>
                <a:ea typeface="Open Sans" panose="020B0606030504020204" pitchFamily="34" charset="0"/>
                <a:cs typeface="Open Sans" panose="020B0606030504020204" pitchFamily="34" charset="0"/>
              </a:rPr>
              <a:t>Doctors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85" dirty="0">
                <a:latin typeface="Open Sans" panose="020B0606030504020204" pitchFamily="34" charset="0"/>
                <a:ea typeface="Open Sans" panose="020B0606030504020204" pitchFamily="34" charset="0"/>
                <a:cs typeface="Open Sans" panose="020B0606030504020204" pitchFamily="34" charset="0"/>
              </a:rPr>
              <a:t>Nurses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20" dirty="0">
                <a:latin typeface="Open Sans" panose="020B0606030504020204" pitchFamily="34" charset="0"/>
                <a:ea typeface="Open Sans" panose="020B0606030504020204" pitchFamily="34" charset="0"/>
                <a:cs typeface="Open Sans" panose="020B0606030504020204" pitchFamily="34" charset="0"/>
              </a:rPr>
              <a:t>Social</a:t>
            </a:r>
            <a:r>
              <a:rPr lang="en-US" spc="-12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workers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5"/>
              </a:spcBef>
              <a:buClr>
                <a:schemeClr val="accent1"/>
              </a:buClr>
              <a:buSzPct val="94230"/>
              <a:buFont typeface="Open Sans" panose="020B0606030504020204" pitchFamily="34" charset="0"/>
              <a:buChar char="&gt;"/>
              <a:tabLst>
                <a:tab pos="287020" algn="l"/>
              </a:tabLst>
            </a:pPr>
            <a:r>
              <a:rPr lang="en-US" spc="80" dirty="0">
                <a:latin typeface="Open Sans" panose="020B0606030504020204" pitchFamily="34" charset="0"/>
                <a:ea typeface="Open Sans" panose="020B0606030504020204" pitchFamily="34" charset="0"/>
                <a:cs typeface="Open Sans" panose="020B0606030504020204" pitchFamily="34" charset="0"/>
              </a:rPr>
              <a:t>Counselors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20"/>
              </a:spcBef>
              <a:buClr>
                <a:schemeClr val="accent1"/>
              </a:buClr>
              <a:buSzPct val="94230"/>
              <a:buFont typeface="Open Sans" panose="020B0606030504020204" pitchFamily="34" charset="0"/>
              <a:buChar char="&gt;"/>
              <a:tabLst>
                <a:tab pos="287020" algn="l"/>
              </a:tabLst>
            </a:pPr>
            <a:r>
              <a:rPr lang="en-US" spc="55" dirty="0">
                <a:latin typeface="Open Sans" panose="020B0606030504020204" pitchFamily="34" charset="0"/>
                <a:ea typeface="Open Sans" panose="020B0606030504020204" pitchFamily="34" charset="0"/>
                <a:cs typeface="Open Sans" panose="020B0606030504020204" pitchFamily="34" charset="0"/>
              </a:rPr>
              <a:t>Psychologists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4">
            <a:extLst>
              <a:ext uri="{FF2B5EF4-FFF2-40B4-BE49-F238E27FC236}">
                <a16:creationId xmlns:a16="http://schemas.microsoft.com/office/drawing/2014/main" id="{69D622B1-BE2D-41A2-9D51-5187ABAAEC7E}"/>
              </a:ext>
            </a:extLst>
          </p:cNvPr>
          <p:cNvSpPr/>
          <p:nvPr/>
        </p:nvSpPr>
        <p:spPr>
          <a:xfrm>
            <a:off x="6099177" y="1520889"/>
            <a:ext cx="4134381" cy="41681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8150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2F10-E108-4B1B-B83B-7F695E23E300}"/>
              </a:ext>
            </a:extLst>
          </p:cNvPr>
          <p:cNvSpPr>
            <a:spLocks noGrp="1"/>
          </p:cNvSpPr>
          <p:nvPr>
            <p:ph type="title"/>
          </p:nvPr>
        </p:nvSpPr>
        <p:spPr/>
        <p:txBody>
          <a:bodyPr/>
          <a:lstStyle/>
          <a:p>
            <a:r>
              <a:rPr lang="en-US" dirty="0"/>
              <a:t>Early Head Start Standards Code of Conduct </a:t>
            </a:r>
          </a:p>
        </p:txBody>
      </p:sp>
      <p:sp>
        <p:nvSpPr>
          <p:cNvPr id="3" name="Content Placeholder 2">
            <a:extLst>
              <a:ext uri="{FF2B5EF4-FFF2-40B4-BE49-F238E27FC236}">
                <a16:creationId xmlns:a16="http://schemas.microsoft.com/office/drawing/2014/main" id="{88650D24-6E1E-4CD6-8A26-5C25F59C7FC5}"/>
              </a:ext>
            </a:extLst>
          </p:cNvPr>
          <p:cNvSpPr>
            <a:spLocks noGrp="1"/>
          </p:cNvSpPr>
          <p:nvPr>
            <p:ph idx="1"/>
          </p:nvPr>
        </p:nvSpPr>
        <p:spPr>
          <a:xfrm>
            <a:off x="3591985" y="1600201"/>
            <a:ext cx="8434916" cy="5091112"/>
          </a:xfrm>
        </p:spPr>
        <p:txBody>
          <a:bodyPr>
            <a:normAutofit/>
          </a:bodyPr>
          <a:lstStyle/>
          <a:p>
            <a:r>
              <a:rPr lang="en-US" u="sng" dirty="0"/>
              <a:t>Performance Standard: </a:t>
            </a:r>
            <a:r>
              <a:rPr lang="en-US" dirty="0"/>
              <a:t>1302.90(c)(1)(</a:t>
            </a:r>
            <a:r>
              <a:rPr lang="en-US" dirty="0" err="1"/>
              <a:t>i</a:t>
            </a:r>
            <a:r>
              <a:rPr lang="en-US" dirty="0"/>
              <a:t>-v), 1302.90(c)(2), 1302.92(b)(2), 1302.103 (d)(ii), 1303.20 1304.52(</a:t>
            </a:r>
            <a:r>
              <a:rPr lang="en-US" dirty="0" err="1"/>
              <a:t>i</a:t>
            </a:r>
            <a:r>
              <a:rPr lang="en-US" dirty="0"/>
              <a:t>)(1)(iv) </a:t>
            </a:r>
          </a:p>
          <a:p>
            <a:r>
              <a:rPr lang="en-US" u="sng" dirty="0"/>
              <a:t>Minimum Standards:</a:t>
            </a:r>
            <a:r>
              <a:rPr lang="en-US" dirty="0"/>
              <a:t> 746.1309(c), 746.1311, 746.501(25), 746.901(10), 746.1303(3) </a:t>
            </a:r>
          </a:p>
          <a:p>
            <a:pPr marL="0" indent="0">
              <a:buNone/>
            </a:pPr>
            <a:endParaRPr lang="en-US" dirty="0"/>
          </a:p>
          <a:p>
            <a:r>
              <a:rPr lang="en-US" dirty="0"/>
              <a:t> Purpose: To establish a method of reporting suspected or known child maltreatment in compliance with applicable Federal, State –Texas Family Code Section 261.101, or Tribal laws. All UTRGV-PSJAEHS-CCP Program employees must adhere to protecting the privacy of the child.</a:t>
            </a:r>
          </a:p>
          <a:p>
            <a:endParaRPr lang="en-US" dirty="0"/>
          </a:p>
        </p:txBody>
      </p:sp>
    </p:spTree>
    <p:extLst>
      <p:ext uri="{BB962C8B-B14F-4D97-AF65-F5344CB8AC3E}">
        <p14:creationId xmlns:p14="http://schemas.microsoft.com/office/powerpoint/2010/main" val="218885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07AC-32B7-4E26-85F7-BC9CDFE2C0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F974A0-075D-42B9-8EB1-82CCCA871DE2}"/>
              </a:ext>
            </a:extLst>
          </p:cNvPr>
          <p:cNvSpPr>
            <a:spLocks noGrp="1"/>
          </p:cNvSpPr>
          <p:nvPr>
            <p:ph idx="1"/>
          </p:nvPr>
        </p:nvSpPr>
        <p:spPr/>
        <p:txBody>
          <a:bodyPr>
            <a:normAutofit fontScale="92500" lnSpcReduction="20000"/>
          </a:bodyPr>
          <a:lstStyle/>
          <a:p>
            <a:r>
              <a:rPr lang="en-US" dirty="0"/>
              <a:t>Staff persons are required to report incidents where there is a reasonable suspicion that abuse or neglect has occurred or there is a substantial risk that abuse or neglect may occur, either in the care of a Head Start agency or outside of the program. </a:t>
            </a:r>
          </a:p>
          <a:p>
            <a:r>
              <a:rPr lang="en-US" dirty="0"/>
              <a:t>It is not the responsibility of the staff person or the program to investigate whether abuse or neglect actually occurred, but rather to report probable incidents. </a:t>
            </a:r>
          </a:p>
          <a:p>
            <a:r>
              <a:rPr lang="en-US" dirty="0"/>
              <a:t>Programs and individuals must not attempt to investigate; to do so can jeopardize the accuracy of the official investigation conducted by child protective services. </a:t>
            </a:r>
          </a:p>
          <a:p>
            <a:r>
              <a:rPr lang="en-US" dirty="0"/>
              <a:t>Any employee who is the subject of a reported case of abuse or neglect must be removed from contact with children during the state investigation and until the charge is fully resolved. </a:t>
            </a:r>
          </a:p>
        </p:txBody>
      </p:sp>
    </p:spTree>
    <p:extLst>
      <p:ext uri="{BB962C8B-B14F-4D97-AF65-F5344CB8AC3E}">
        <p14:creationId xmlns:p14="http://schemas.microsoft.com/office/powerpoint/2010/main" val="17235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56B9-CE3C-489D-8BCE-4CA170BC67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44B708-5DBA-4DE2-9794-7A5778FBD023}"/>
              </a:ext>
            </a:extLst>
          </p:cNvPr>
          <p:cNvSpPr>
            <a:spLocks noGrp="1"/>
          </p:cNvSpPr>
          <p:nvPr>
            <p:ph idx="1"/>
          </p:nvPr>
        </p:nvSpPr>
        <p:spPr/>
        <p:txBody>
          <a:bodyPr/>
          <a:lstStyle/>
          <a:p>
            <a:r>
              <a:rPr lang="en-US" dirty="0"/>
              <a:t>Programs and individuals must not attempt to investigate; to do so can jeopardize the accuracy of the official investigation conducted by child protective services. </a:t>
            </a:r>
          </a:p>
          <a:p>
            <a:r>
              <a:rPr lang="en-US" dirty="0"/>
              <a:t>Any employee who is the subject of a reported case of abuse or neglect must be removed from contact with children during the state investigation and until the charge is fully resolved. </a:t>
            </a:r>
          </a:p>
          <a:p>
            <a:endParaRPr lang="en-US" dirty="0"/>
          </a:p>
        </p:txBody>
      </p:sp>
    </p:spTree>
    <p:extLst>
      <p:ext uri="{BB962C8B-B14F-4D97-AF65-F5344CB8AC3E}">
        <p14:creationId xmlns:p14="http://schemas.microsoft.com/office/powerpoint/2010/main" val="336894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3124-A76F-45C5-80B1-FA497559F80C}"/>
              </a:ext>
            </a:extLst>
          </p:cNvPr>
          <p:cNvSpPr>
            <a:spLocks noGrp="1"/>
          </p:cNvSpPr>
          <p:nvPr>
            <p:ph type="title"/>
          </p:nvPr>
        </p:nvSpPr>
        <p:spPr>
          <a:xfrm>
            <a:off x="838200" y="504883"/>
            <a:ext cx="10515600" cy="1185805"/>
          </a:xfrm>
        </p:spPr>
        <p:txBody>
          <a:bodyPr>
            <a:normAutofit fontScale="90000"/>
          </a:bodyPr>
          <a:lstStyle/>
          <a:p>
            <a:r>
              <a:rPr lang="en-US" dirty="0"/>
              <a:t>Individuals reporting suspected child abuse or neglect will be asked for specific information, such as: </a:t>
            </a:r>
            <a:br>
              <a:rPr lang="en-US" dirty="0"/>
            </a:br>
            <a:endParaRPr lang="en-US" dirty="0"/>
          </a:p>
        </p:txBody>
      </p:sp>
      <p:sp>
        <p:nvSpPr>
          <p:cNvPr id="3" name="Content Placeholder 2">
            <a:extLst>
              <a:ext uri="{FF2B5EF4-FFF2-40B4-BE49-F238E27FC236}">
                <a16:creationId xmlns:a16="http://schemas.microsoft.com/office/drawing/2014/main" id="{7C187CA5-5134-43AA-A34C-375AC7C5F039}"/>
              </a:ext>
            </a:extLst>
          </p:cNvPr>
          <p:cNvSpPr>
            <a:spLocks noGrp="1"/>
          </p:cNvSpPr>
          <p:nvPr>
            <p:ph idx="1"/>
          </p:nvPr>
        </p:nvSpPr>
        <p:spPr/>
        <p:txBody>
          <a:bodyPr/>
          <a:lstStyle/>
          <a:p>
            <a:pPr marL="0" indent="0">
              <a:buNone/>
            </a:pPr>
            <a:r>
              <a:rPr lang="en-US" dirty="0"/>
              <a:t>• The child's name and location </a:t>
            </a:r>
          </a:p>
          <a:p>
            <a:pPr marL="0" indent="0">
              <a:buNone/>
            </a:pPr>
            <a:r>
              <a:rPr lang="en-US" dirty="0"/>
              <a:t>• The name and relationship (if known) of the person you believe may have abused or is abusing the </a:t>
            </a:r>
          </a:p>
          <a:p>
            <a:pPr marL="0" indent="0">
              <a:buNone/>
            </a:pPr>
            <a:r>
              <a:rPr lang="en-US" dirty="0"/>
              <a:t>• What you have seen or heard regarding the abuse or neglect </a:t>
            </a:r>
          </a:p>
          <a:p>
            <a:pPr marL="0" indent="0">
              <a:buNone/>
            </a:pPr>
            <a:r>
              <a:rPr lang="en-US" dirty="0"/>
              <a:t>• The names of any other people who might know about the abuse</a:t>
            </a:r>
          </a:p>
          <a:p>
            <a:pPr marL="0" indent="0">
              <a:buNone/>
            </a:pPr>
            <a:r>
              <a:rPr lang="en-US" dirty="0"/>
              <a:t>• Your name and phone number (voluntary)</a:t>
            </a:r>
          </a:p>
        </p:txBody>
      </p:sp>
    </p:spTree>
    <p:extLst>
      <p:ext uri="{BB962C8B-B14F-4D97-AF65-F5344CB8AC3E}">
        <p14:creationId xmlns:p14="http://schemas.microsoft.com/office/powerpoint/2010/main" val="332584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514A-161E-4F55-8356-BA7B759503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148BD0-E227-4604-9751-C2DDD463C6C6}"/>
              </a:ext>
            </a:extLst>
          </p:cNvPr>
          <p:cNvSpPr>
            <a:spLocks noGrp="1"/>
          </p:cNvSpPr>
          <p:nvPr>
            <p:ph idx="1"/>
          </p:nvPr>
        </p:nvSpPr>
        <p:spPr/>
        <p:txBody>
          <a:bodyPr/>
          <a:lstStyle/>
          <a:p>
            <a:r>
              <a:rPr lang="en-US" dirty="0"/>
              <a:t>Head Start programs are strongly reminded that staff, consultants, and volunteers are prohibited from engaging in corporal punishment, emotional or physical abuse, or humiliation of children at any time (45 CFR 1304.52(</a:t>
            </a:r>
            <a:r>
              <a:rPr lang="en-US" dirty="0" err="1"/>
              <a:t>i</a:t>
            </a:r>
            <a:r>
              <a:rPr lang="en-US" dirty="0"/>
              <a:t>)(1)(iv)). </a:t>
            </a:r>
          </a:p>
          <a:p>
            <a:r>
              <a:rPr lang="en-US" dirty="0"/>
              <a:t>Head Start children should feel safe in the program setting at all times. Disciplinary action towards children cannot involve isolation, the use of food as punishment or reward, or the denial of basic needs (45 CFR 1304.52(</a:t>
            </a:r>
            <a:r>
              <a:rPr lang="en-US" dirty="0" err="1"/>
              <a:t>i</a:t>
            </a:r>
            <a:r>
              <a:rPr lang="en-US" dirty="0"/>
              <a:t>)(1)(iv)). </a:t>
            </a:r>
          </a:p>
        </p:txBody>
      </p:sp>
    </p:spTree>
    <p:extLst>
      <p:ext uri="{BB962C8B-B14F-4D97-AF65-F5344CB8AC3E}">
        <p14:creationId xmlns:p14="http://schemas.microsoft.com/office/powerpoint/2010/main" val="137348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B57B-22E1-4BC1-81BA-D1C4D0F0F1F7}"/>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774F864B-9480-480B-B584-229C30A13785}"/>
              </a:ext>
            </a:extLst>
          </p:cNvPr>
          <p:cNvSpPr>
            <a:spLocks noGrp="1"/>
          </p:cNvSpPr>
          <p:nvPr>
            <p:ph sz="half" idx="1"/>
          </p:nvPr>
        </p:nvSpPr>
        <p:spPr>
          <a:xfrm>
            <a:off x="740664" y="1420420"/>
            <a:ext cx="4521801" cy="4734318"/>
          </a:xfrm>
        </p:spPr>
        <p:txBody>
          <a:bodyPr/>
          <a:lstStyle/>
          <a:p>
            <a:pPr marL="342900" indent="-342900">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Education and knowledge can prevent child abuse.</a:t>
            </a:r>
          </a:p>
          <a:p>
            <a:endParaRPr lang="en-US" dirty="0"/>
          </a:p>
        </p:txBody>
      </p:sp>
      <p:sp>
        <p:nvSpPr>
          <p:cNvPr id="4" name="object 4">
            <a:extLst>
              <a:ext uri="{FF2B5EF4-FFF2-40B4-BE49-F238E27FC236}">
                <a16:creationId xmlns:a16="http://schemas.microsoft.com/office/drawing/2014/main" id="{89AC0CDD-7138-4C3C-AB53-016C976176D5}"/>
              </a:ext>
            </a:extLst>
          </p:cNvPr>
          <p:cNvSpPr/>
          <p:nvPr/>
        </p:nvSpPr>
        <p:spPr>
          <a:xfrm>
            <a:off x="6636577" y="1420420"/>
            <a:ext cx="3533790" cy="473431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2069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2634-460E-4B84-9AFC-7B157134B1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F37420-3F08-45A0-A600-3BE5B0AFE68D}"/>
              </a:ext>
            </a:extLst>
          </p:cNvPr>
          <p:cNvSpPr>
            <a:spLocks noGrp="1"/>
          </p:cNvSpPr>
          <p:nvPr>
            <p:ph sz="half" idx="1"/>
          </p:nvPr>
        </p:nvSpPr>
        <p:spPr/>
        <p:txBody>
          <a:bodyPr/>
          <a:lstStyle/>
          <a:p>
            <a:pPr marL="457200" indent="-457200">
              <a:buFont typeface="Arial" panose="020B0604020202020204" pitchFamily="34" charset="0"/>
              <a:buChar char="•"/>
            </a:pPr>
            <a:r>
              <a:rPr lang="en-US" dirty="0"/>
              <a:t>Early childhood development practices encourage staff to use prevention and redirection methods for disruptive behavior.  </a:t>
            </a:r>
          </a:p>
          <a:p>
            <a:pPr marL="457200" indent="-457200">
              <a:buFont typeface="Arial" panose="020B0604020202020204" pitchFamily="34" charset="0"/>
              <a:buChar char="•"/>
            </a:pPr>
            <a:r>
              <a:rPr lang="en-US" dirty="0"/>
              <a:t>Centers should determine the root cause of the behavior to ultimately resolve the matter. </a:t>
            </a:r>
          </a:p>
          <a:p>
            <a:pPr marL="457200" indent="-457200">
              <a:buFont typeface="Arial" panose="020B0604020202020204" pitchFamily="34" charset="0"/>
              <a:buChar char="•"/>
            </a:pPr>
            <a:r>
              <a:rPr lang="en-US" dirty="0"/>
              <a:t>Referral must be made to a mental health consultant available who can assist them in identifying the causes of children's challenging behavior and implement appropriate strategies to ensure children and staff are safe. </a:t>
            </a:r>
          </a:p>
        </p:txBody>
      </p:sp>
    </p:spTree>
    <p:extLst>
      <p:ext uri="{BB962C8B-B14F-4D97-AF65-F5344CB8AC3E}">
        <p14:creationId xmlns:p14="http://schemas.microsoft.com/office/powerpoint/2010/main" val="84825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4B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1217682-387D-43AD-A729-90CAB76D98B3}"/>
              </a:ext>
            </a:extLst>
          </p:cNvPr>
          <p:cNvPicPr>
            <a:picLocks noChangeAspect="1"/>
          </p:cNvPicPr>
          <p:nvPr/>
        </p:nvPicPr>
        <p:blipFill>
          <a:blip r:embed="rId3"/>
          <a:stretch>
            <a:fillRect/>
          </a:stretch>
        </p:blipFill>
        <p:spPr>
          <a:xfrm>
            <a:off x="3236181" y="1633328"/>
            <a:ext cx="5462546" cy="3635076"/>
          </a:xfrm>
          <a:prstGeom prst="rect">
            <a:avLst/>
          </a:prstGeom>
        </p:spPr>
      </p:pic>
    </p:spTree>
    <p:extLst>
      <p:ext uri="{BB962C8B-B14F-4D97-AF65-F5344CB8AC3E}">
        <p14:creationId xmlns:p14="http://schemas.microsoft.com/office/powerpoint/2010/main" val="5712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5E4F-693D-4A9E-BD60-1F37851D66E5}"/>
              </a:ext>
            </a:extLst>
          </p:cNvPr>
          <p:cNvSpPr>
            <a:spLocks noGrp="1"/>
          </p:cNvSpPr>
          <p:nvPr>
            <p:ph type="title"/>
          </p:nvPr>
        </p:nvSpPr>
        <p:spPr>
          <a:xfrm>
            <a:off x="3604684" y="274638"/>
            <a:ext cx="8422216" cy="511175"/>
          </a:xfrm>
        </p:spPr>
        <p:txBody>
          <a:bodyPr>
            <a:normAutofit fontScale="90000"/>
          </a:bodyPr>
          <a:lstStyle/>
          <a:p>
            <a:r>
              <a:rPr lang="en-US" dirty="0"/>
              <a:t>Early Head Start Standards Code of Conduct</a:t>
            </a:r>
          </a:p>
        </p:txBody>
      </p:sp>
      <p:sp>
        <p:nvSpPr>
          <p:cNvPr id="3" name="Content Placeholder 2">
            <a:extLst>
              <a:ext uri="{FF2B5EF4-FFF2-40B4-BE49-F238E27FC236}">
                <a16:creationId xmlns:a16="http://schemas.microsoft.com/office/drawing/2014/main" id="{EE458533-A0D9-437A-891D-7BB277FEBF8F}"/>
              </a:ext>
            </a:extLst>
          </p:cNvPr>
          <p:cNvSpPr>
            <a:spLocks noGrp="1"/>
          </p:cNvSpPr>
          <p:nvPr>
            <p:ph idx="1"/>
          </p:nvPr>
        </p:nvSpPr>
        <p:spPr/>
        <p:txBody>
          <a:bodyPr>
            <a:normAutofit/>
          </a:bodyPr>
          <a:lstStyle/>
          <a:p>
            <a:pPr marL="0" indent="0">
              <a:buNone/>
            </a:pPr>
            <a:r>
              <a:rPr lang="en-US" u="sng" dirty="0"/>
              <a:t>1302.90 (C)(1)(ii)</a:t>
            </a:r>
          </a:p>
          <a:p>
            <a:r>
              <a:rPr lang="en-US" dirty="0"/>
              <a:t>(1) </a:t>
            </a:r>
            <a:r>
              <a:rPr lang="en-US" b="1" i="1" dirty="0"/>
              <a:t>A program must ensure all staff, consultants, contractors, and volunteers abide by the program’s standards of conduct that</a:t>
            </a:r>
            <a:r>
              <a:rPr lang="en-US" dirty="0"/>
              <a:t>:</a:t>
            </a:r>
          </a:p>
          <a:p>
            <a:r>
              <a:rPr lang="en-US" dirty="0"/>
              <a:t>(ii) Ensure staff, consultants, contractors, and volunteers do not maltreat or endanger the health or safety of children, including, at a minimum, that staff must </a:t>
            </a:r>
            <a:r>
              <a:rPr lang="en-US" b="1" u="sng" dirty="0"/>
              <a:t>NOT</a:t>
            </a:r>
            <a:r>
              <a:rPr lang="en-US" dirty="0"/>
              <a:t>: </a:t>
            </a:r>
          </a:p>
          <a:p>
            <a:pPr lvl="1"/>
            <a:r>
              <a:rPr lang="en-US" dirty="0"/>
              <a:t>(A) Use corporal punishment; </a:t>
            </a:r>
          </a:p>
          <a:p>
            <a:pPr lvl="1"/>
            <a:r>
              <a:rPr lang="en-US" dirty="0"/>
              <a:t>(B) Use isolation to discipline a child; </a:t>
            </a:r>
          </a:p>
          <a:p>
            <a:pPr lvl="1"/>
            <a:r>
              <a:rPr lang="en-US" dirty="0"/>
              <a:t>(C) Bind or tie a child to restrict movement or tape a child’s mouth; </a:t>
            </a:r>
          </a:p>
          <a:p>
            <a:pPr lvl="1"/>
            <a:r>
              <a:rPr lang="en-US" dirty="0"/>
              <a:t>(D) Use or withhold food as a punishment or reward; </a:t>
            </a:r>
          </a:p>
        </p:txBody>
      </p:sp>
    </p:spTree>
    <p:extLst>
      <p:ext uri="{BB962C8B-B14F-4D97-AF65-F5344CB8AC3E}">
        <p14:creationId xmlns:p14="http://schemas.microsoft.com/office/powerpoint/2010/main" val="331712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404B-5105-471E-82EA-46F0132B5CE8}"/>
              </a:ext>
            </a:extLst>
          </p:cNvPr>
          <p:cNvSpPr>
            <a:spLocks noGrp="1"/>
          </p:cNvSpPr>
          <p:nvPr>
            <p:ph type="title"/>
          </p:nvPr>
        </p:nvSpPr>
        <p:spPr>
          <a:xfrm>
            <a:off x="838200" y="42958"/>
            <a:ext cx="10515600" cy="1024866"/>
          </a:xfrm>
        </p:spPr>
        <p:txBody>
          <a:bodyPr/>
          <a:lstStyle/>
          <a:p>
            <a:r>
              <a:rPr lang="en-US" dirty="0"/>
              <a:t>Cont. Standards of Conduct</a:t>
            </a:r>
          </a:p>
        </p:txBody>
      </p:sp>
      <p:sp>
        <p:nvSpPr>
          <p:cNvPr id="3" name="Content Placeholder 2">
            <a:extLst>
              <a:ext uri="{FF2B5EF4-FFF2-40B4-BE49-F238E27FC236}">
                <a16:creationId xmlns:a16="http://schemas.microsoft.com/office/drawing/2014/main" id="{9ADD5630-E07D-4A1D-AF1F-DD101C47AF7A}"/>
              </a:ext>
            </a:extLst>
          </p:cNvPr>
          <p:cNvSpPr>
            <a:spLocks noGrp="1"/>
          </p:cNvSpPr>
          <p:nvPr>
            <p:ph idx="1"/>
          </p:nvPr>
        </p:nvSpPr>
        <p:spPr>
          <a:xfrm>
            <a:off x="585757" y="1191519"/>
            <a:ext cx="11218276" cy="4747319"/>
          </a:xfrm>
        </p:spPr>
        <p:txBody>
          <a:bodyPr>
            <a:normAutofit/>
          </a:bodyPr>
          <a:lstStyle/>
          <a:p>
            <a:r>
              <a:rPr lang="en-US" dirty="0"/>
              <a:t>(E) Use toilet learning/training methods that punish, demean, or humiliate a child; </a:t>
            </a:r>
          </a:p>
          <a:p>
            <a:r>
              <a:rPr lang="en-US" dirty="0"/>
              <a:t>(F) Use any form of emotional abuse, including public or private humiliation, rejecting, terrorizing, extended ignoring, or corrupting a child; </a:t>
            </a:r>
          </a:p>
          <a:p>
            <a:r>
              <a:rPr lang="en-US" dirty="0"/>
              <a:t>(G) Physically abuse a child; </a:t>
            </a:r>
          </a:p>
          <a:p>
            <a:r>
              <a:rPr lang="en-US" dirty="0"/>
              <a:t>(H) Use any form of verbal abuse, including profane, sarcastic language, threats, or derogatory remarks about the child or child’s family; or,  </a:t>
            </a:r>
          </a:p>
          <a:p>
            <a:r>
              <a:rPr lang="en-US" dirty="0"/>
              <a:t>(I) Use physical activity or outdoor time as a punishment or reward; </a:t>
            </a:r>
          </a:p>
        </p:txBody>
      </p:sp>
    </p:spTree>
    <p:extLst>
      <p:ext uri="{BB962C8B-B14F-4D97-AF65-F5344CB8AC3E}">
        <p14:creationId xmlns:p14="http://schemas.microsoft.com/office/powerpoint/2010/main" val="225277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B4DD-D732-4514-8186-7F576363DD3F}"/>
              </a:ext>
            </a:extLst>
          </p:cNvPr>
          <p:cNvSpPr>
            <a:spLocks noGrp="1"/>
          </p:cNvSpPr>
          <p:nvPr>
            <p:ph type="title"/>
          </p:nvPr>
        </p:nvSpPr>
        <p:spPr>
          <a:xfrm>
            <a:off x="3604684" y="274638"/>
            <a:ext cx="8422216" cy="506412"/>
          </a:xfrm>
        </p:spPr>
        <p:txBody>
          <a:bodyPr>
            <a:normAutofit fontScale="90000"/>
          </a:bodyPr>
          <a:lstStyle/>
          <a:p>
            <a:r>
              <a:rPr lang="en-US" dirty="0"/>
              <a:t>Cont. Standards of Conduct</a:t>
            </a:r>
          </a:p>
        </p:txBody>
      </p:sp>
      <p:sp>
        <p:nvSpPr>
          <p:cNvPr id="3" name="Content Placeholder 2">
            <a:extLst>
              <a:ext uri="{FF2B5EF4-FFF2-40B4-BE49-F238E27FC236}">
                <a16:creationId xmlns:a16="http://schemas.microsoft.com/office/drawing/2014/main" id="{93958CDD-E382-45BC-AB2B-E095E2C81CF2}"/>
              </a:ext>
            </a:extLst>
          </p:cNvPr>
          <p:cNvSpPr>
            <a:spLocks noGrp="1"/>
          </p:cNvSpPr>
          <p:nvPr>
            <p:ph idx="1"/>
          </p:nvPr>
        </p:nvSpPr>
        <p:spPr>
          <a:xfrm>
            <a:off x="933450" y="1220788"/>
            <a:ext cx="10901714" cy="4017963"/>
          </a:xfrm>
        </p:spPr>
        <p:txBody>
          <a:bodyPr/>
          <a:lstStyle/>
          <a:p>
            <a:r>
              <a:rPr lang="en-US" b="1" u="sng" dirty="0"/>
              <a:t>Section 261.101 of the Texas Family Code</a:t>
            </a:r>
          </a:p>
          <a:p>
            <a:pPr lvl="1"/>
            <a:r>
              <a:rPr lang="en-US" b="1" u="sng" dirty="0"/>
              <a:t> </a:t>
            </a:r>
            <a:r>
              <a:rPr lang="en-US" dirty="0"/>
              <a:t>Any individual having cause to believe that a child’s physical, mental health or welfare has been or may be adversely affected by abuse or neglect by any person is obligated to report immediately, but no later than the 48th hour the person suspects the child has been or may be abused or neglected</a:t>
            </a:r>
          </a:p>
          <a:p>
            <a:pPr lvl="2"/>
            <a:r>
              <a:rPr lang="en-US" dirty="0"/>
              <a:t> All Early Head Start staff persons are “mandated reporters”</a:t>
            </a:r>
          </a:p>
          <a:p>
            <a:pPr lvl="2"/>
            <a:r>
              <a:rPr lang="en-US" dirty="0"/>
              <a:t>Legally obligated to report suspected child abuse or neglect</a:t>
            </a:r>
          </a:p>
          <a:p>
            <a:pPr lvl="2"/>
            <a:r>
              <a:rPr lang="en-US" dirty="0"/>
              <a:t>Report to  Texas Department of Family and Protective Services</a:t>
            </a:r>
          </a:p>
        </p:txBody>
      </p:sp>
    </p:spTree>
    <p:extLst>
      <p:ext uri="{BB962C8B-B14F-4D97-AF65-F5344CB8AC3E}">
        <p14:creationId xmlns:p14="http://schemas.microsoft.com/office/powerpoint/2010/main" val="39983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B5E0-ADCC-4F94-92D7-9ECF86266384}"/>
              </a:ext>
            </a:extLst>
          </p:cNvPr>
          <p:cNvSpPr>
            <a:spLocks noGrp="1"/>
          </p:cNvSpPr>
          <p:nvPr>
            <p:ph type="title"/>
          </p:nvPr>
        </p:nvSpPr>
        <p:spPr>
          <a:xfrm>
            <a:off x="3604684" y="274638"/>
            <a:ext cx="8422216" cy="806450"/>
          </a:xfrm>
        </p:spPr>
        <p:txBody>
          <a:bodyPr/>
          <a:lstStyle/>
          <a:p>
            <a:r>
              <a:rPr lang="en-US" dirty="0"/>
              <a:t>Cont. Standards of Conduct</a:t>
            </a:r>
          </a:p>
        </p:txBody>
      </p:sp>
      <p:sp>
        <p:nvSpPr>
          <p:cNvPr id="3" name="Content Placeholder 2">
            <a:extLst>
              <a:ext uri="{FF2B5EF4-FFF2-40B4-BE49-F238E27FC236}">
                <a16:creationId xmlns:a16="http://schemas.microsoft.com/office/drawing/2014/main" id="{00EE8208-421C-4E37-A5A9-450B831D3B9B}"/>
              </a:ext>
            </a:extLst>
          </p:cNvPr>
          <p:cNvSpPr>
            <a:spLocks noGrp="1"/>
          </p:cNvSpPr>
          <p:nvPr>
            <p:ph idx="1"/>
          </p:nvPr>
        </p:nvSpPr>
        <p:spPr>
          <a:xfrm>
            <a:off x="616983" y="1282699"/>
            <a:ext cx="11334878" cy="4789967"/>
          </a:xfrm>
        </p:spPr>
        <p:txBody>
          <a:bodyPr/>
          <a:lstStyle/>
          <a:p>
            <a:r>
              <a:rPr lang="en-US" dirty="0"/>
              <a:t>By law, professionals may </a:t>
            </a:r>
            <a:r>
              <a:rPr lang="en-US" b="1" i="1" u="sng" dirty="0"/>
              <a:t>not delegate</a:t>
            </a:r>
            <a:r>
              <a:rPr lang="en-US" dirty="0"/>
              <a:t> the duty to report to another person or entity or rely on another person or entity to make the report</a:t>
            </a:r>
          </a:p>
          <a:p>
            <a:r>
              <a:rPr lang="en-US" dirty="0"/>
              <a:t> You </a:t>
            </a:r>
            <a:r>
              <a:rPr lang="en-US" b="1" i="1" dirty="0"/>
              <a:t>are protected </a:t>
            </a:r>
            <a:r>
              <a:rPr lang="en-US" dirty="0"/>
              <a:t>by law from liability when you make a report or provide information in </a:t>
            </a:r>
            <a:r>
              <a:rPr lang="en-US" b="1" i="1" dirty="0"/>
              <a:t>good faith </a:t>
            </a:r>
            <a:r>
              <a:rPr lang="en-US" dirty="0"/>
              <a:t>during a CPS investigation. (Texas Family Code, Section 261.106)</a:t>
            </a:r>
          </a:p>
          <a:p>
            <a:r>
              <a:rPr lang="en-US" dirty="0"/>
              <a:t> you are </a:t>
            </a:r>
            <a:r>
              <a:rPr lang="en-US" b="1" i="1" dirty="0"/>
              <a:t>not protected</a:t>
            </a:r>
            <a:r>
              <a:rPr lang="en-US" dirty="0"/>
              <a:t> from civil or criminal liability if you report your own abuse or neglect of a child or intentionally file a false report against someone else. (Texas Family Code, Section 261.106). </a:t>
            </a:r>
          </a:p>
          <a:p>
            <a:endParaRPr lang="en-US" dirty="0"/>
          </a:p>
        </p:txBody>
      </p:sp>
    </p:spTree>
    <p:extLst>
      <p:ext uri="{BB962C8B-B14F-4D97-AF65-F5344CB8AC3E}">
        <p14:creationId xmlns:p14="http://schemas.microsoft.com/office/powerpoint/2010/main" val="155759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4B98-2774-4CB8-B3AA-0C540625939C}"/>
              </a:ext>
            </a:extLst>
          </p:cNvPr>
          <p:cNvSpPr>
            <a:spLocks noGrp="1"/>
          </p:cNvSpPr>
          <p:nvPr>
            <p:ph type="title"/>
          </p:nvPr>
        </p:nvSpPr>
        <p:spPr>
          <a:xfrm>
            <a:off x="309034" y="0"/>
            <a:ext cx="8422216" cy="619125"/>
          </a:xfrm>
        </p:spPr>
        <p:txBody>
          <a:bodyPr>
            <a:normAutofit fontScale="90000"/>
          </a:bodyPr>
          <a:lstStyle/>
          <a:p>
            <a:r>
              <a:rPr lang="en-US" dirty="0"/>
              <a:t>Cont. Standards of Conduct</a:t>
            </a:r>
          </a:p>
        </p:txBody>
      </p:sp>
      <p:sp>
        <p:nvSpPr>
          <p:cNvPr id="3" name="Content Placeholder 2">
            <a:extLst>
              <a:ext uri="{FF2B5EF4-FFF2-40B4-BE49-F238E27FC236}">
                <a16:creationId xmlns:a16="http://schemas.microsoft.com/office/drawing/2014/main" id="{6F242001-FAC9-43FE-A908-06F618E66332}"/>
              </a:ext>
            </a:extLst>
          </p:cNvPr>
          <p:cNvSpPr>
            <a:spLocks noGrp="1"/>
          </p:cNvSpPr>
          <p:nvPr>
            <p:ph idx="1"/>
          </p:nvPr>
        </p:nvSpPr>
        <p:spPr>
          <a:xfrm>
            <a:off x="3558648" y="857251"/>
            <a:ext cx="8434916" cy="5605462"/>
          </a:xfrm>
        </p:spPr>
        <p:txBody>
          <a:bodyPr>
            <a:normAutofit lnSpcReduction="10000"/>
          </a:bodyPr>
          <a:lstStyle/>
          <a:p>
            <a:r>
              <a:rPr lang="en-US" dirty="0"/>
              <a:t>Failure to Report suspected child maltreatment (abuse and neglect)</a:t>
            </a:r>
          </a:p>
          <a:p>
            <a:pPr lvl="1"/>
            <a:r>
              <a:rPr lang="en-US" dirty="0"/>
              <a:t>Criminal offense (Texas Family Code, Section 261.106)</a:t>
            </a:r>
          </a:p>
          <a:p>
            <a:pPr lvl="1"/>
            <a:r>
              <a:rPr lang="en-US" dirty="0"/>
              <a:t>Punishable by either a fine or imprisonment or both</a:t>
            </a:r>
          </a:p>
          <a:p>
            <a:r>
              <a:rPr lang="en-US" dirty="0"/>
              <a:t>Child makes an outcry of child maltreatment</a:t>
            </a:r>
          </a:p>
          <a:p>
            <a:pPr lvl="1"/>
            <a:r>
              <a:rPr lang="en-US" dirty="0"/>
              <a:t>Do not have child repeat it others</a:t>
            </a:r>
          </a:p>
          <a:p>
            <a:r>
              <a:rPr lang="en-US" dirty="0"/>
              <a:t>Child has visible bruises or physical trauma to his/her body</a:t>
            </a:r>
          </a:p>
          <a:p>
            <a:pPr lvl="1"/>
            <a:r>
              <a:rPr lang="en-US" dirty="0"/>
              <a:t>DO NOT show others</a:t>
            </a:r>
          </a:p>
          <a:p>
            <a:r>
              <a:rPr lang="en-US" dirty="0"/>
              <a:t> Having the child repeat or displaying the bruises/physical trauma can further stress and humiliate the child. </a:t>
            </a:r>
          </a:p>
          <a:p>
            <a:r>
              <a:rPr lang="en-US" dirty="0"/>
              <a:t> Do not try to investigate, do not take photos or video of the child and do not confront the suspected abuser. </a:t>
            </a:r>
          </a:p>
        </p:txBody>
      </p:sp>
    </p:spTree>
    <p:extLst>
      <p:ext uri="{BB962C8B-B14F-4D97-AF65-F5344CB8AC3E}">
        <p14:creationId xmlns:p14="http://schemas.microsoft.com/office/powerpoint/2010/main" val="420690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FF4D-6367-4A5D-A205-2F529D7720BB}"/>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7D85B501-CD9B-4D83-9774-5CC55E661018}"/>
              </a:ext>
            </a:extLst>
          </p:cNvPr>
          <p:cNvSpPr>
            <a:spLocks noGrp="1"/>
          </p:cNvSpPr>
          <p:nvPr>
            <p:ph idx="1"/>
          </p:nvPr>
        </p:nvSpPr>
        <p:spPr/>
        <p:txBody>
          <a:bodyPr/>
          <a:lstStyle/>
          <a:p>
            <a:pPr marL="469900" marR="572770" indent="-457200">
              <a:spcBef>
                <a:spcPts val="105"/>
              </a:spcBef>
              <a:buClr>
                <a:schemeClr val="accent1"/>
              </a:buClr>
              <a:buSzPct val="94230"/>
              <a:buFont typeface="Open Sans" panose="020B0606030504020204" pitchFamily="34" charset="0"/>
              <a:buChar char="&gt;"/>
              <a:tabLst>
                <a:tab pos="287020" algn="l"/>
                <a:tab pos="1502410" algn="l"/>
              </a:tabLst>
            </a:pPr>
            <a:r>
              <a:rPr lang="en-US" b="1" spc="75" dirty="0">
                <a:latin typeface="Open Sans" panose="020B0606030504020204" pitchFamily="34" charset="0"/>
                <a:ea typeface="Open Sans" panose="020B0606030504020204" pitchFamily="34" charset="0"/>
                <a:cs typeface="Open Sans" panose="020B0606030504020204" pitchFamily="34" charset="0"/>
              </a:rPr>
              <a:t>Abuse: </a:t>
            </a:r>
            <a:r>
              <a:rPr lang="en-US" spc="95" dirty="0">
                <a:latin typeface="Open Sans" panose="020B0606030504020204" pitchFamily="34" charset="0"/>
                <a:ea typeface="Open Sans" panose="020B0606030504020204" pitchFamily="34" charset="0"/>
                <a:cs typeface="Open Sans" panose="020B0606030504020204" pitchFamily="34" charset="0"/>
              </a:rPr>
              <a:t>Includes</a:t>
            </a:r>
            <a:r>
              <a:rPr lang="en-US" spc="-110" dirty="0">
                <a:latin typeface="Open Sans" panose="020B0606030504020204" pitchFamily="34" charset="0"/>
                <a:ea typeface="Open Sans" panose="020B0606030504020204" pitchFamily="34" charset="0"/>
                <a:cs typeface="Open Sans" panose="020B0606030504020204" pitchFamily="34" charset="0"/>
              </a:rPr>
              <a:t> </a:t>
            </a:r>
            <a:r>
              <a:rPr lang="en-US" spc="50" dirty="0">
                <a:latin typeface="Open Sans" panose="020B0606030504020204" pitchFamily="34" charset="0"/>
                <a:ea typeface="Open Sans" panose="020B0606030504020204" pitchFamily="34" charset="0"/>
                <a:cs typeface="Open Sans" panose="020B0606030504020204" pitchFamily="34" charset="0"/>
              </a:rPr>
              <a:t>physical</a:t>
            </a:r>
            <a:r>
              <a:rPr lang="en-US" spc="-7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abuse,</a:t>
            </a:r>
            <a:r>
              <a:rPr lang="en-US" spc="-15" dirty="0">
                <a:latin typeface="Open Sans" panose="020B0606030504020204" pitchFamily="34" charset="0"/>
                <a:ea typeface="Open Sans" panose="020B0606030504020204" pitchFamily="34" charset="0"/>
                <a:cs typeface="Open Sans" panose="020B0606030504020204" pitchFamily="34" charset="0"/>
              </a:rPr>
              <a:t> </a:t>
            </a:r>
            <a:r>
              <a:rPr lang="en-US" spc="80" dirty="0">
                <a:latin typeface="Open Sans" panose="020B0606030504020204" pitchFamily="34" charset="0"/>
                <a:ea typeface="Open Sans" panose="020B0606030504020204" pitchFamily="34" charset="0"/>
                <a:cs typeface="Open Sans" panose="020B0606030504020204" pitchFamily="34" charset="0"/>
              </a:rPr>
              <a:t>neglect,</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114" dirty="0">
                <a:latin typeface="Open Sans" panose="020B0606030504020204" pitchFamily="34" charset="0"/>
                <a:ea typeface="Open Sans" panose="020B0606030504020204" pitchFamily="34" charset="0"/>
                <a:cs typeface="Open Sans" panose="020B0606030504020204" pitchFamily="34" charset="0"/>
              </a:rPr>
              <a:t>emotional</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110" dirty="0">
                <a:latin typeface="Open Sans" panose="020B0606030504020204" pitchFamily="34" charset="0"/>
                <a:ea typeface="Open Sans" panose="020B0606030504020204" pitchFamily="34" charset="0"/>
                <a:cs typeface="Open Sans" panose="020B0606030504020204" pitchFamily="34" charset="0"/>
              </a:rPr>
              <a:t>abuse</a:t>
            </a:r>
            <a:r>
              <a:rPr lang="en-US" spc="-140" dirty="0">
                <a:latin typeface="Open Sans" panose="020B0606030504020204" pitchFamily="34" charset="0"/>
                <a:ea typeface="Open Sans" panose="020B0606030504020204" pitchFamily="34" charset="0"/>
                <a:cs typeface="Open Sans" panose="020B0606030504020204" pitchFamily="34" charset="0"/>
              </a:rPr>
              <a:t> </a:t>
            </a:r>
            <a:r>
              <a:rPr lang="en-US" spc="155" dirty="0">
                <a:latin typeface="Open Sans" panose="020B0606030504020204" pitchFamily="34" charset="0"/>
                <a:ea typeface="Open Sans" panose="020B0606030504020204" pitchFamily="34" charset="0"/>
                <a:cs typeface="Open Sans" panose="020B0606030504020204" pitchFamily="34" charset="0"/>
              </a:rPr>
              <a:t>and</a:t>
            </a:r>
            <a:r>
              <a:rPr lang="en-US" spc="-50" dirty="0">
                <a:latin typeface="Open Sans" panose="020B0606030504020204" pitchFamily="34" charset="0"/>
                <a:ea typeface="Open Sans" panose="020B0606030504020204" pitchFamily="34" charset="0"/>
                <a:cs typeface="Open Sans" panose="020B0606030504020204" pitchFamily="34" charset="0"/>
              </a:rPr>
              <a:t> </a:t>
            </a:r>
            <a:r>
              <a:rPr lang="en-US" spc="55" dirty="0">
                <a:latin typeface="Open Sans" panose="020B0606030504020204" pitchFamily="34" charset="0"/>
                <a:ea typeface="Open Sans" panose="020B0606030504020204" pitchFamily="34" charset="0"/>
                <a:cs typeface="Open Sans" panose="020B0606030504020204" pitchFamily="34" charset="0"/>
              </a:rPr>
              <a:t>sexual </a:t>
            </a:r>
            <a:r>
              <a:rPr lang="en-US" spc="110" dirty="0">
                <a:latin typeface="Open Sans" panose="020B0606030504020204" pitchFamily="34" charset="0"/>
                <a:ea typeface="Open Sans" panose="020B0606030504020204" pitchFamily="34" charset="0"/>
                <a:cs typeface="Open Sans" panose="020B0606030504020204" pitchFamily="34" charset="0"/>
              </a:rPr>
              <a:t>abuse</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80" indent="-457200">
              <a:spcBef>
                <a:spcPts val="2060"/>
              </a:spcBef>
              <a:buClr>
                <a:schemeClr val="accent1"/>
              </a:buClr>
              <a:buSzPct val="94230"/>
              <a:buFont typeface="Open Sans" panose="020B0606030504020204" pitchFamily="34" charset="0"/>
              <a:buChar char="&gt;"/>
              <a:tabLst>
                <a:tab pos="287020" algn="l"/>
              </a:tabLst>
            </a:pPr>
            <a:r>
              <a:rPr lang="en-US" b="1" spc="95" dirty="0">
                <a:latin typeface="Open Sans" panose="020B0606030504020204" pitchFamily="34" charset="0"/>
                <a:ea typeface="Open Sans" panose="020B0606030504020204" pitchFamily="34" charset="0"/>
                <a:cs typeface="Open Sans" panose="020B0606030504020204" pitchFamily="34" charset="0"/>
              </a:rPr>
              <a:t>Child</a:t>
            </a:r>
            <a:r>
              <a:rPr lang="en-US" b="1" spc="-45" dirty="0">
                <a:latin typeface="Open Sans" panose="020B0606030504020204" pitchFamily="34" charset="0"/>
                <a:ea typeface="Open Sans" panose="020B0606030504020204" pitchFamily="34" charset="0"/>
                <a:cs typeface="Open Sans" panose="020B0606030504020204" pitchFamily="34" charset="0"/>
              </a:rPr>
              <a:t> </a:t>
            </a:r>
            <a:r>
              <a:rPr lang="en-US" b="1" spc="120" dirty="0">
                <a:latin typeface="Open Sans" panose="020B0606030504020204" pitchFamily="34" charset="0"/>
                <a:ea typeface="Open Sans" panose="020B0606030504020204" pitchFamily="34" charset="0"/>
                <a:cs typeface="Open Sans" panose="020B0606030504020204" pitchFamily="34" charset="0"/>
              </a:rPr>
              <a:t>Protective</a:t>
            </a:r>
            <a:r>
              <a:rPr lang="en-US" b="1" spc="-105" dirty="0">
                <a:latin typeface="Open Sans" panose="020B0606030504020204" pitchFamily="34" charset="0"/>
                <a:ea typeface="Open Sans" panose="020B0606030504020204" pitchFamily="34" charset="0"/>
                <a:cs typeface="Open Sans" panose="020B0606030504020204" pitchFamily="34" charset="0"/>
              </a:rPr>
              <a:t> </a:t>
            </a:r>
            <a:r>
              <a:rPr lang="en-US" b="1" spc="105" dirty="0">
                <a:latin typeface="Open Sans" panose="020B0606030504020204" pitchFamily="34" charset="0"/>
                <a:ea typeface="Open Sans" panose="020B0606030504020204" pitchFamily="34" charset="0"/>
                <a:cs typeface="Open Sans" panose="020B0606030504020204" pitchFamily="34" charset="0"/>
              </a:rPr>
              <a:t>Services</a:t>
            </a:r>
            <a:r>
              <a:rPr lang="en-US" b="1" spc="-70" dirty="0">
                <a:latin typeface="Open Sans" panose="020B0606030504020204" pitchFamily="34" charset="0"/>
                <a:ea typeface="Open Sans" panose="020B0606030504020204" pitchFamily="34" charset="0"/>
                <a:cs typeface="Open Sans" panose="020B0606030504020204" pitchFamily="34" charset="0"/>
              </a:rPr>
              <a:t> </a:t>
            </a:r>
            <a:r>
              <a:rPr lang="en-US" b="1" spc="-5" dirty="0">
                <a:latin typeface="Open Sans" panose="020B0606030504020204" pitchFamily="34" charset="0"/>
                <a:ea typeface="Open Sans" panose="020B0606030504020204" pitchFamily="34" charset="0"/>
                <a:cs typeface="Open Sans" panose="020B0606030504020204" pitchFamily="34" charset="0"/>
              </a:rPr>
              <a:t>(CPS):</a:t>
            </a:r>
            <a:r>
              <a:rPr lang="en-US" b="1" spc="-35" dirty="0">
                <a:latin typeface="Open Sans" panose="020B0606030504020204" pitchFamily="34" charset="0"/>
                <a:ea typeface="Open Sans" panose="020B0606030504020204" pitchFamily="34" charset="0"/>
                <a:cs typeface="Open Sans" panose="020B0606030504020204" pitchFamily="34" charset="0"/>
              </a:rPr>
              <a:t> </a:t>
            </a:r>
            <a:r>
              <a:rPr lang="en-US" spc="-125" dirty="0">
                <a:latin typeface="Open Sans" panose="020B0606030504020204" pitchFamily="34" charset="0"/>
                <a:ea typeface="Open Sans" panose="020B0606030504020204" pitchFamily="34" charset="0"/>
                <a:cs typeface="Open Sans" panose="020B0606030504020204" pitchFamily="34" charset="0"/>
              </a:rPr>
              <a:t>A</a:t>
            </a:r>
            <a:r>
              <a:rPr lang="en-US" spc="-110" dirty="0">
                <a:latin typeface="Open Sans" panose="020B0606030504020204" pitchFamily="34" charset="0"/>
                <a:ea typeface="Open Sans" panose="020B0606030504020204" pitchFamily="34" charset="0"/>
                <a:cs typeface="Open Sans" panose="020B0606030504020204" pitchFamily="34" charset="0"/>
              </a:rPr>
              <a:t> </a:t>
            </a:r>
            <a:r>
              <a:rPr lang="en-US" spc="105" dirty="0">
                <a:latin typeface="Open Sans" panose="020B0606030504020204" pitchFamily="34" charset="0"/>
                <a:ea typeface="Open Sans" panose="020B0606030504020204" pitchFamily="34" charset="0"/>
                <a:cs typeface="Open Sans" panose="020B0606030504020204" pitchFamily="34" charset="0"/>
              </a:rPr>
              <a:t>government</a:t>
            </a:r>
            <a:r>
              <a:rPr lang="en-US" spc="-135" dirty="0">
                <a:latin typeface="Open Sans" panose="020B0606030504020204" pitchFamily="34" charset="0"/>
                <a:ea typeface="Open Sans" panose="020B0606030504020204" pitchFamily="34" charset="0"/>
                <a:cs typeface="Open Sans" panose="020B0606030504020204" pitchFamily="34" charset="0"/>
              </a:rPr>
              <a:t> </a:t>
            </a:r>
            <a:r>
              <a:rPr lang="en-US" spc="60" dirty="0">
                <a:latin typeface="Open Sans" panose="020B0606030504020204" pitchFamily="34" charset="0"/>
                <a:ea typeface="Open Sans" panose="020B0606030504020204" pitchFamily="34" charset="0"/>
                <a:cs typeface="Open Sans" panose="020B0606030504020204" pitchFamily="34" charset="0"/>
              </a:rPr>
              <a:t>agency</a:t>
            </a:r>
            <a:r>
              <a:rPr lang="en-US" spc="-90" dirty="0">
                <a:latin typeface="Open Sans" panose="020B0606030504020204" pitchFamily="34" charset="0"/>
                <a:ea typeface="Open Sans" panose="020B0606030504020204" pitchFamily="34" charset="0"/>
                <a:cs typeface="Open Sans" panose="020B0606030504020204" pitchFamily="34" charset="0"/>
              </a:rPr>
              <a:t> </a:t>
            </a:r>
            <a:r>
              <a:rPr lang="en-US" spc="170" dirty="0">
                <a:latin typeface="Open Sans" panose="020B0606030504020204" pitchFamily="34" charset="0"/>
                <a:ea typeface="Open Sans" panose="020B0606030504020204" pitchFamily="34" charset="0"/>
                <a:cs typeface="Open Sans" panose="020B0606030504020204" pitchFamily="34" charset="0"/>
              </a:rPr>
              <a:t>that</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40" dirty="0">
                <a:latin typeface="Open Sans" panose="020B0606030504020204" pitchFamily="34" charset="0"/>
                <a:ea typeface="Open Sans" panose="020B0606030504020204" pitchFamily="34" charset="0"/>
                <a:cs typeface="Open Sans" panose="020B0606030504020204" pitchFamily="34" charset="0"/>
              </a:rPr>
              <a:t>investigates  </a:t>
            </a:r>
            <a:r>
              <a:rPr lang="en-US" spc="114" dirty="0">
                <a:latin typeface="Open Sans" panose="020B0606030504020204" pitchFamily="34" charset="0"/>
                <a:ea typeface="Open Sans" panose="020B0606030504020204" pitchFamily="34" charset="0"/>
                <a:cs typeface="Open Sans" panose="020B0606030504020204" pitchFamily="34" charset="0"/>
              </a:rPr>
              <a:t>reports</a:t>
            </a:r>
            <a:r>
              <a:rPr lang="en-US" spc="-15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of</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110" dirty="0">
                <a:latin typeface="Open Sans" panose="020B0606030504020204" pitchFamily="34" charset="0"/>
                <a:ea typeface="Open Sans" panose="020B0606030504020204" pitchFamily="34" charset="0"/>
                <a:cs typeface="Open Sans" panose="020B0606030504020204" pitchFamily="34" charset="0"/>
              </a:rPr>
              <a:t>abuse</a:t>
            </a:r>
            <a:r>
              <a:rPr lang="en-US" spc="-150" dirty="0">
                <a:latin typeface="Open Sans" panose="020B0606030504020204" pitchFamily="34" charset="0"/>
                <a:ea typeface="Open Sans" panose="020B0606030504020204" pitchFamily="34" charset="0"/>
                <a:cs typeface="Open Sans" panose="020B0606030504020204" pitchFamily="34" charset="0"/>
              </a:rPr>
              <a:t> </a:t>
            </a:r>
            <a:r>
              <a:rPr lang="en-US" spc="155" dirty="0">
                <a:latin typeface="Open Sans" panose="020B0606030504020204" pitchFamily="34" charset="0"/>
                <a:ea typeface="Open Sans" panose="020B0606030504020204" pitchFamily="34" charset="0"/>
                <a:cs typeface="Open Sans" panose="020B0606030504020204" pitchFamily="34" charset="0"/>
              </a:rPr>
              <a:t>and</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90" dirty="0">
                <a:latin typeface="Open Sans" panose="020B0606030504020204" pitchFamily="34" charset="0"/>
                <a:ea typeface="Open Sans" panose="020B0606030504020204" pitchFamily="34" charset="0"/>
                <a:cs typeface="Open Sans" panose="020B0606030504020204" pitchFamily="34" charset="0"/>
              </a:rPr>
              <a:t>neglect</a:t>
            </a:r>
            <a:r>
              <a:rPr lang="en-US" spc="-130"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of</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100" dirty="0">
                <a:latin typeface="Open Sans" panose="020B0606030504020204" pitchFamily="34" charset="0"/>
                <a:ea typeface="Open Sans" panose="020B0606030504020204" pitchFamily="34" charset="0"/>
                <a:cs typeface="Open Sans" panose="020B0606030504020204" pitchFamily="34" charset="0"/>
              </a:rPr>
              <a:t>children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173355" indent="-457200">
              <a:spcBef>
                <a:spcPts val="2065"/>
              </a:spcBef>
              <a:buClr>
                <a:schemeClr val="accent1"/>
              </a:buClr>
              <a:buSzPct val="94230"/>
              <a:buFont typeface="Open Sans" panose="020B0606030504020204" pitchFamily="34" charset="0"/>
              <a:buChar char="&gt;"/>
              <a:tabLst>
                <a:tab pos="287020" algn="l"/>
              </a:tabLst>
            </a:pPr>
            <a:r>
              <a:rPr lang="en-US" b="1" spc="150" dirty="0">
                <a:latin typeface="Open Sans" panose="020B0606030504020204" pitchFamily="34" charset="0"/>
                <a:ea typeface="Open Sans" panose="020B0606030504020204" pitchFamily="34" charset="0"/>
                <a:cs typeface="Open Sans" panose="020B0606030504020204" pitchFamily="34" charset="0"/>
              </a:rPr>
              <a:t>Emotional </a:t>
            </a:r>
            <a:r>
              <a:rPr lang="en-US" b="1" spc="155" dirty="0">
                <a:latin typeface="Open Sans" panose="020B0606030504020204" pitchFamily="34" charset="0"/>
                <a:ea typeface="Open Sans" panose="020B0606030504020204" pitchFamily="34" charset="0"/>
                <a:cs typeface="Open Sans" panose="020B0606030504020204" pitchFamily="34" charset="0"/>
              </a:rPr>
              <a:t>and </a:t>
            </a:r>
            <a:r>
              <a:rPr lang="en-US" b="1" spc="85" dirty="0">
                <a:latin typeface="Open Sans" panose="020B0606030504020204" pitchFamily="34" charset="0"/>
                <a:ea typeface="Open Sans" panose="020B0606030504020204" pitchFamily="34" charset="0"/>
                <a:cs typeface="Open Sans" panose="020B0606030504020204" pitchFamily="34" charset="0"/>
              </a:rPr>
              <a:t>verbal </a:t>
            </a:r>
            <a:r>
              <a:rPr lang="en-US" b="1" spc="114" dirty="0">
                <a:latin typeface="Open Sans" panose="020B0606030504020204" pitchFamily="34" charset="0"/>
                <a:ea typeface="Open Sans" panose="020B0606030504020204" pitchFamily="34" charset="0"/>
                <a:cs typeface="Open Sans" panose="020B0606030504020204" pitchFamily="34" charset="0"/>
              </a:rPr>
              <a:t>abuse: </a:t>
            </a:r>
            <a:r>
              <a:rPr lang="en-US" spc="55" dirty="0">
                <a:latin typeface="Open Sans" panose="020B0606030504020204" pitchFamily="34" charset="0"/>
                <a:ea typeface="Open Sans" panose="020B0606030504020204" pitchFamily="34" charset="0"/>
                <a:cs typeface="Open Sans" panose="020B0606030504020204" pitchFamily="34" charset="0"/>
              </a:rPr>
              <a:t>Rejecting </a:t>
            </a:r>
            <a:r>
              <a:rPr lang="en-US" spc="90" dirty="0">
                <a:latin typeface="Open Sans" panose="020B0606030504020204" pitchFamily="34" charset="0"/>
                <a:ea typeface="Open Sans" panose="020B0606030504020204" pitchFamily="34" charset="0"/>
                <a:cs typeface="Open Sans" panose="020B0606030504020204" pitchFamily="34" charset="0"/>
              </a:rPr>
              <a:t>children, </a:t>
            </a:r>
            <a:r>
              <a:rPr lang="en-US" spc="100" dirty="0">
                <a:latin typeface="Open Sans" panose="020B0606030504020204" pitchFamily="34" charset="0"/>
                <a:ea typeface="Open Sans" panose="020B0606030504020204" pitchFamily="34" charset="0"/>
                <a:cs typeface="Open Sans" panose="020B0606030504020204" pitchFamily="34" charset="0"/>
              </a:rPr>
              <a:t>blaming </a:t>
            </a:r>
            <a:r>
              <a:rPr lang="en-US" spc="145" dirty="0">
                <a:latin typeface="Open Sans" panose="020B0606030504020204" pitchFamily="34" charset="0"/>
                <a:ea typeface="Open Sans" panose="020B0606030504020204" pitchFamily="34" charset="0"/>
                <a:cs typeface="Open Sans" panose="020B0606030504020204" pitchFamily="34" charset="0"/>
              </a:rPr>
              <a:t>them, </a:t>
            </a:r>
            <a:r>
              <a:rPr lang="en-US" spc="114" dirty="0">
                <a:latin typeface="Open Sans" panose="020B0606030504020204" pitchFamily="34" charset="0"/>
                <a:ea typeface="Open Sans" panose="020B0606030504020204" pitchFamily="34" charset="0"/>
                <a:cs typeface="Open Sans" panose="020B0606030504020204" pitchFamily="34" charset="0"/>
              </a:rPr>
              <a:t>or </a:t>
            </a:r>
            <a:r>
              <a:rPr lang="en-US" spc="95" dirty="0">
                <a:latin typeface="Open Sans" panose="020B0606030504020204" pitchFamily="34" charset="0"/>
                <a:ea typeface="Open Sans" panose="020B0606030504020204" pitchFamily="34" charset="0"/>
                <a:cs typeface="Open Sans" panose="020B0606030504020204" pitchFamily="34" charset="0"/>
              </a:rPr>
              <a:t>constantly</a:t>
            </a:r>
            <a:r>
              <a:rPr lang="en-US" spc="-165" dirty="0">
                <a:latin typeface="Open Sans" panose="020B0606030504020204" pitchFamily="34" charset="0"/>
                <a:ea typeface="Open Sans" panose="020B0606030504020204" pitchFamily="34" charset="0"/>
                <a:cs typeface="Open Sans" panose="020B0606030504020204" pitchFamily="34" charset="0"/>
              </a:rPr>
              <a:t> </a:t>
            </a:r>
            <a:r>
              <a:rPr lang="en-US" spc="65" dirty="0">
                <a:latin typeface="Open Sans" panose="020B0606030504020204" pitchFamily="34" charset="0"/>
                <a:ea typeface="Open Sans" panose="020B0606030504020204" pitchFamily="34" charset="0"/>
                <a:cs typeface="Open Sans" panose="020B0606030504020204" pitchFamily="34" charset="0"/>
              </a:rPr>
              <a:t>scolding</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145" dirty="0">
                <a:latin typeface="Open Sans" panose="020B0606030504020204" pitchFamily="34" charset="0"/>
                <a:ea typeface="Open Sans" panose="020B0606030504020204" pitchFamily="34" charset="0"/>
                <a:cs typeface="Open Sans" panose="020B0606030504020204" pitchFamily="34" charset="0"/>
              </a:rPr>
              <a:t>them,</a:t>
            </a:r>
            <a:r>
              <a:rPr lang="en-US" spc="-45" dirty="0">
                <a:latin typeface="Open Sans" panose="020B0606030504020204" pitchFamily="34" charset="0"/>
                <a:ea typeface="Open Sans" panose="020B0606030504020204" pitchFamily="34" charset="0"/>
                <a:cs typeface="Open Sans" panose="020B0606030504020204" pitchFamily="34" charset="0"/>
              </a:rPr>
              <a:t> </a:t>
            </a:r>
            <a:r>
              <a:rPr lang="en-US" spc="75" dirty="0">
                <a:latin typeface="Open Sans" panose="020B0606030504020204" pitchFamily="34" charset="0"/>
                <a:ea typeface="Open Sans" panose="020B0606030504020204" pitchFamily="34" charset="0"/>
                <a:cs typeface="Open Sans" panose="020B0606030504020204" pitchFamily="34" charset="0"/>
              </a:rPr>
              <a:t>particularly</a:t>
            </a:r>
            <a:r>
              <a:rPr lang="en-US" spc="-105" dirty="0">
                <a:latin typeface="Open Sans" panose="020B0606030504020204" pitchFamily="34" charset="0"/>
                <a:ea typeface="Open Sans" panose="020B0606030504020204" pitchFamily="34" charset="0"/>
                <a:cs typeface="Open Sans" panose="020B0606030504020204" pitchFamily="34" charset="0"/>
              </a:rPr>
              <a:t> </a:t>
            </a:r>
            <a:r>
              <a:rPr lang="en-US" spc="45" dirty="0">
                <a:latin typeface="Open Sans" panose="020B0606030504020204" pitchFamily="34" charset="0"/>
                <a:ea typeface="Open Sans" panose="020B0606030504020204" pitchFamily="34" charset="0"/>
                <a:cs typeface="Open Sans" panose="020B0606030504020204" pitchFamily="34" charset="0"/>
              </a:rPr>
              <a:t>for</a:t>
            </a:r>
            <a:r>
              <a:rPr lang="en-US" spc="-110" dirty="0">
                <a:latin typeface="Open Sans" panose="020B0606030504020204" pitchFamily="34" charset="0"/>
                <a:ea typeface="Open Sans" panose="020B0606030504020204" pitchFamily="34" charset="0"/>
                <a:cs typeface="Open Sans" panose="020B0606030504020204" pitchFamily="34" charset="0"/>
              </a:rPr>
              <a:t> </a:t>
            </a:r>
            <a:r>
              <a:rPr lang="en-US" spc="105" dirty="0">
                <a:latin typeface="Open Sans" panose="020B0606030504020204" pitchFamily="34" charset="0"/>
                <a:ea typeface="Open Sans" panose="020B0606030504020204" pitchFamily="34" charset="0"/>
                <a:cs typeface="Open Sans" panose="020B0606030504020204" pitchFamily="34" charset="0"/>
              </a:rPr>
              <a:t>problems</a:t>
            </a:r>
            <a:r>
              <a:rPr lang="en-US" spc="-60" dirty="0">
                <a:latin typeface="Open Sans" panose="020B0606030504020204" pitchFamily="34" charset="0"/>
                <a:ea typeface="Open Sans" panose="020B0606030504020204" pitchFamily="34" charset="0"/>
                <a:cs typeface="Open Sans" panose="020B0606030504020204" pitchFamily="34" charset="0"/>
              </a:rPr>
              <a:t> </a:t>
            </a:r>
            <a:r>
              <a:rPr lang="en-US" spc="100" dirty="0">
                <a:latin typeface="Open Sans" panose="020B0606030504020204" pitchFamily="34" charset="0"/>
                <a:ea typeface="Open Sans" panose="020B0606030504020204" pitchFamily="34" charset="0"/>
                <a:cs typeface="Open Sans" panose="020B0606030504020204" pitchFamily="34" charset="0"/>
              </a:rPr>
              <a:t>beyond</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125" dirty="0">
                <a:latin typeface="Open Sans" panose="020B0606030504020204" pitchFamily="34" charset="0"/>
                <a:ea typeface="Open Sans" panose="020B0606030504020204" pitchFamily="34" charset="0"/>
                <a:cs typeface="Open Sans" panose="020B0606030504020204" pitchFamily="34" charset="0"/>
              </a:rPr>
              <a:t>their</a:t>
            </a:r>
            <a:r>
              <a:rPr lang="en-US" spc="-150" dirty="0">
                <a:latin typeface="Open Sans" panose="020B0606030504020204" pitchFamily="34" charset="0"/>
                <a:ea typeface="Open Sans" panose="020B0606030504020204" pitchFamily="34" charset="0"/>
                <a:cs typeface="Open Sans" panose="020B0606030504020204" pitchFamily="34" charset="0"/>
              </a:rPr>
              <a:t> </a:t>
            </a:r>
            <a:r>
              <a:rPr lang="en-US" spc="100" dirty="0">
                <a:latin typeface="Open Sans" panose="020B0606030504020204" pitchFamily="34" charset="0"/>
                <a:ea typeface="Open Sans" panose="020B0606030504020204" pitchFamily="34" charset="0"/>
                <a:cs typeface="Open Sans" panose="020B0606030504020204" pitchFamily="34" charset="0"/>
              </a:rPr>
              <a:t>control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1450340" indent="-457200">
              <a:spcBef>
                <a:spcPts val="2065"/>
              </a:spcBef>
              <a:buClr>
                <a:schemeClr val="accent1"/>
              </a:buClr>
              <a:buSzPct val="94230"/>
              <a:buFont typeface="Open Sans" panose="020B0606030504020204" pitchFamily="34" charset="0"/>
              <a:buChar char="&gt;"/>
              <a:tabLst>
                <a:tab pos="287020" algn="l"/>
              </a:tabLst>
            </a:pPr>
            <a:r>
              <a:rPr lang="en-US" b="1" spc="130" dirty="0">
                <a:latin typeface="Open Sans" panose="020B0606030504020204" pitchFamily="34" charset="0"/>
                <a:ea typeface="Open Sans" panose="020B0606030504020204" pitchFamily="34" charset="0"/>
                <a:cs typeface="Open Sans" panose="020B0606030504020204" pitchFamily="34" charset="0"/>
              </a:rPr>
              <a:t>Mandated</a:t>
            </a:r>
            <a:r>
              <a:rPr lang="en-US" b="1" spc="-110" dirty="0">
                <a:latin typeface="Open Sans" panose="020B0606030504020204" pitchFamily="34" charset="0"/>
                <a:ea typeface="Open Sans" panose="020B0606030504020204" pitchFamily="34" charset="0"/>
                <a:cs typeface="Open Sans" panose="020B0606030504020204" pitchFamily="34" charset="0"/>
              </a:rPr>
              <a:t> </a:t>
            </a:r>
            <a:r>
              <a:rPr lang="en-US" b="1" spc="80" dirty="0">
                <a:latin typeface="Open Sans" panose="020B0606030504020204" pitchFamily="34" charset="0"/>
                <a:ea typeface="Open Sans" panose="020B0606030504020204" pitchFamily="34" charset="0"/>
                <a:cs typeface="Open Sans" panose="020B0606030504020204" pitchFamily="34" charset="0"/>
              </a:rPr>
              <a:t>reporter:</a:t>
            </a:r>
            <a:r>
              <a:rPr lang="en-US" b="1" spc="-65" dirty="0">
                <a:latin typeface="Open Sans" panose="020B0606030504020204" pitchFamily="34" charset="0"/>
                <a:ea typeface="Open Sans" panose="020B0606030504020204" pitchFamily="34" charset="0"/>
                <a:cs typeface="Open Sans" panose="020B0606030504020204" pitchFamily="34" charset="0"/>
              </a:rPr>
              <a:t> </a:t>
            </a:r>
            <a:r>
              <a:rPr lang="en-US" spc="-125" dirty="0">
                <a:latin typeface="Open Sans" panose="020B0606030504020204" pitchFamily="34" charset="0"/>
                <a:ea typeface="Open Sans" panose="020B0606030504020204" pitchFamily="34" charset="0"/>
                <a:cs typeface="Open Sans" panose="020B0606030504020204" pitchFamily="34" charset="0"/>
              </a:rPr>
              <a:t>A</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120" dirty="0">
                <a:latin typeface="Open Sans" panose="020B0606030504020204" pitchFamily="34" charset="0"/>
                <a:ea typeface="Open Sans" panose="020B0606030504020204" pitchFamily="34" charset="0"/>
                <a:cs typeface="Open Sans" panose="020B0606030504020204" pitchFamily="34" charset="0"/>
              </a:rPr>
              <a:t>person</a:t>
            </a:r>
            <a:r>
              <a:rPr lang="en-US" spc="-114" dirty="0">
                <a:latin typeface="Open Sans" panose="020B0606030504020204" pitchFamily="34" charset="0"/>
                <a:ea typeface="Open Sans" panose="020B0606030504020204" pitchFamily="34" charset="0"/>
                <a:cs typeface="Open Sans" panose="020B0606030504020204" pitchFamily="34" charset="0"/>
              </a:rPr>
              <a:t> </a:t>
            </a:r>
            <a:r>
              <a:rPr lang="en-US" spc="105" dirty="0">
                <a:latin typeface="Open Sans" panose="020B0606030504020204" pitchFamily="34" charset="0"/>
                <a:ea typeface="Open Sans" panose="020B0606030504020204" pitchFamily="34" charset="0"/>
                <a:cs typeface="Open Sans" panose="020B0606030504020204" pitchFamily="34" charset="0"/>
              </a:rPr>
              <a:t>who</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20" dirty="0">
                <a:latin typeface="Open Sans" panose="020B0606030504020204" pitchFamily="34" charset="0"/>
                <a:ea typeface="Open Sans" panose="020B0606030504020204" pitchFamily="34" charset="0"/>
                <a:cs typeface="Open Sans" panose="020B0606030504020204" pitchFamily="34" charset="0"/>
              </a:rPr>
              <a:t>is</a:t>
            </a:r>
            <a:r>
              <a:rPr lang="en-US" spc="-95" dirty="0">
                <a:latin typeface="Open Sans" panose="020B0606030504020204" pitchFamily="34" charset="0"/>
                <a:ea typeface="Open Sans" panose="020B0606030504020204" pitchFamily="34" charset="0"/>
                <a:cs typeface="Open Sans" panose="020B0606030504020204" pitchFamily="34" charset="0"/>
              </a:rPr>
              <a:t> </a:t>
            </a:r>
            <a:r>
              <a:rPr lang="en-US" spc="110" dirty="0">
                <a:latin typeface="Open Sans" panose="020B0606030504020204" pitchFamily="34" charset="0"/>
                <a:ea typeface="Open Sans" panose="020B0606030504020204" pitchFamily="34" charset="0"/>
                <a:cs typeface="Open Sans" panose="020B0606030504020204" pitchFamily="34" charset="0"/>
              </a:rPr>
              <a:t>required</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35" dirty="0">
                <a:latin typeface="Open Sans" panose="020B0606030504020204" pitchFamily="34" charset="0"/>
                <a:ea typeface="Open Sans" panose="020B0606030504020204" pitchFamily="34" charset="0"/>
                <a:cs typeface="Open Sans" panose="020B0606030504020204" pitchFamily="34" charset="0"/>
              </a:rPr>
              <a:t>by</a:t>
            </a:r>
            <a:r>
              <a:rPr lang="en-US" spc="-70" dirty="0">
                <a:latin typeface="Open Sans" panose="020B0606030504020204" pitchFamily="34" charset="0"/>
                <a:ea typeface="Open Sans" panose="020B0606030504020204" pitchFamily="34" charset="0"/>
                <a:cs typeface="Open Sans" panose="020B0606030504020204" pitchFamily="34" charset="0"/>
              </a:rPr>
              <a:t> </a:t>
            </a:r>
            <a:r>
              <a:rPr lang="en-US" spc="25" dirty="0">
                <a:latin typeface="Open Sans" panose="020B0606030504020204" pitchFamily="34" charset="0"/>
                <a:ea typeface="Open Sans" panose="020B0606030504020204" pitchFamily="34" charset="0"/>
                <a:cs typeface="Open Sans" panose="020B0606030504020204" pitchFamily="34" charset="0"/>
              </a:rPr>
              <a:t>law</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130" dirty="0">
                <a:latin typeface="Open Sans" panose="020B0606030504020204" pitchFamily="34" charset="0"/>
                <a:ea typeface="Open Sans" panose="020B0606030504020204" pitchFamily="34" charset="0"/>
                <a:cs typeface="Open Sans" panose="020B0606030504020204" pitchFamily="34" charset="0"/>
              </a:rPr>
              <a:t>to</a:t>
            </a:r>
            <a:r>
              <a:rPr lang="en-US" spc="-125" dirty="0">
                <a:latin typeface="Open Sans" panose="020B0606030504020204" pitchFamily="34" charset="0"/>
                <a:ea typeface="Open Sans" panose="020B0606030504020204" pitchFamily="34" charset="0"/>
                <a:cs typeface="Open Sans" panose="020B0606030504020204" pitchFamily="34" charset="0"/>
              </a:rPr>
              <a:t> </a:t>
            </a:r>
            <a:r>
              <a:rPr lang="en-US" spc="65" dirty="0">
                <a:latin typeface="Open Sans" panose="020B0606030504020204" pitchFamily="34" charset="0"/>
                <a:ea typeface="Open Sans" panose="020B0606030504020204" pitchFamily="34" charset="0"/>
                <a:cs typeface="Open Sans" panose="020B0606030504020204" pitchFamily="34" charset="0"/>
              </a:rPr>
              <a:t>report </a:t>
            </a:r>
            <a:r>
              <a:rPr lang="en-US" spc="140" dirty="0">
                <a:latin typeface="Open Sans" panose="020B0606030504020204" pitchFamily="34" charset="0"/>
                <a:ea typeface="Open Sans" panose="020B0606030504020204" pitchFamily="34" charset="0"/>
                <a:cs typeface="Open Sans" panose="020B0606030504020204" pitchFamily="34" charset="0"/>
              </a:rPr>
              <a:t>maltreatment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17856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5842-BEB5-4670-8C2C-F3A023341529}"/>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09DD1E6D-143F-4086-A71F-909758B88223}"/>
              </a:ext>
            </a:extLst>
          </p:cNvPr>
          <p:cNvSpPr>
            <a:spLocks noGrp="1"/>
          </p:cNvSpPr>
          <p:nvPr>
            <p:ph idx="1"/>
          </p:nvPr>
        </p:nvSpPr>
        <p:spPr/>
        <p:txBody>
          <a:bodyPr/>
          <a:lstStyle/>
          <a:p>
            <a:pPr marL="469900" marR="543560" indent="-457200">
              <a:spcBef>
                <a:spcPts val="105"/>
              </a:spcBef>
              <a:buClr>
                <a:schemeClr val="accent1"/>
              </a:buClr>
              <a:buSzPct val="94230"/>
              <a:buFont typeface="Open Sans" panose="020B0606030504020204" pitchFamily="34" charset="0"/>
              <a:buChar char="&gt;"/>
              <a:tabLst>
                <a:tab pos="287020" algn="l"/>
              </a:tabLst>
            </a:pPr>
            <a:r>
              <a:rPr lang="en-US" b="1" spc="114" dirty="0">
                <a:latin typeface="Open Sans" panose="020B0606030504020204" pitchFamily="34" charset="0"/>
                <a:ea typeface="Open Sans" panose="020B0606030504020204" pitchFamily="34" charset="0"/>
                <a:cs typeface="Open Sans" panose="020B0606030504020204" pitchFamily="34" charset="0"/>
              </a:rPr>
              <a:t>Neglect</a:t>
            </a:r>
            <a:r>
              <a:rPr lang="en-US" spc="114" dirty="0">
                <a:latin typeface="Open Sans" panose="020B0606030504020204" pitchFamily="34" charset="0"/>
                <a:ea typeface="Open Sans" panose="020B0606030504020204" pitchFamily="34" charset="0"/>
                <a:cs typeface="Open Sans" panose="020B0606030504020204" pitchFamily="34" charset="0"/>
              </a:rPr>
              <a:t>:</a:t>
            </a:r>
            <a:r>
              <a:rPr lang="en-US" spc="-45" dirty="0">
                <a:latin typeface="Open Sans" panose="020B0606030504020204" pitchFamily="34" charset="0"/>
                <a:ea typeface="Open Sans" panose="020B0606030504020204" pitchFamily="34" charset="0"/>
                <a:cs typeface="Open Sans" panose="020B0606030504020204" pitchFamily="34" charset="0"/>
              </a:rPr>
              <a:t> </a:t>
            </a:r>
            <a:r>
              <a:rPr lang="en-US" spc="25" dirty="0">
                <a:latin typeface="Open Sans" panose="020B0606030504020204" pitchFamily="34" charset="0"/>
                <a:ea typeface="Open Sans" panose="020B0606030504020204" pitchFamily="34" charset="0"/>
                <a:cs typeface="Open Sans" panose="020B0606030504020204" pitchFamily="34" charset="0"/>
              </a:rPr>
              <a:t>Failing</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spc="130" dirty="0">
                <a:latin typeface="Open Sans" panose="020B0606030504020204" pitchFamily="34" charset="0"/>
                <a:ea typeface="Open Sans" panose="020B0606030504020204" pitchFamily="34" charset="0"/>
                <a:cs typeface="Open Sans" panose="020B0606030504020204" pitchFamily="34" charset="0"/>
              </a:rPr>
              <a:t>to</a:t>
            </a:r>
            <a:r>
              <a:rPr lang="en-US" spc="-125" dirty="0">
                <a:latin typeface="Open Sans" panose="020B0606030504020204" pitchFamily="34" charset="0"/>
                <a:ea typeface="Open Sans" panose="020B0606030504020204" pitchFamily="34" charset="0"/>
                <a:cs typeface="Open Sans" panose="020B0606030504020204" pitchFamily="34" charset="0"/>
              </a:rPr>
              <a:t> </a:t>
            </a:r>
            <a:r>
              <a:rPr lang="en-US" spc="75" dirty="0">
                <a:latin typeface="Open Sans" panose="020B0606030504020204" pitchFamily="34" charset="0"/>
                <a:ea typeface="Open Sans" panose="020B0606030504020204" pitchFamily="34" charset="0"/>
                <a:cs typeface="Open Sans" panose="020B0606030504020204" pitchFamily="34" charset="0"/>
              </a:rPr>
              <a:t>provide</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50" dirty="0">
                <a:latin typeface="Open Sans" panose="020B0606030504020204" pitchFamily="34" charset="0"/>
                <a:ea typeface="Open Sans" panose="020B0606030504020204" pitchFamily="34" charset="0"/>
                <a:cs typeface="Open Sans" panose="020B0606030504020204" pitchFamily="34" charset="0"/>
              </a:rPr>
              <a:t>for</a:t>
            </a:r>
            <a:r>
              <a:rPr lang="en-US" spc="-16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a</a:t>
            </a:r>
            <a:r>
              <a:rPr lang="en-US" spc="-114" dirty="0">
                <a:latin typeface="Open Sans" panose="020B0606030504020204" pitchFamily="34" charset="0"/>
                <a:ea typeface="Open Sans" panose="020B0606030504020204" pitchFamily="34" charset="0"/>
                <a:cs typeface="Open Sans" panose="020B0606030504020204" pitchFamily="34" charset="0"/>
              </a:rPr>
              <a:t> </a:t>
            </a:r>
            <a:r>
              <a:rPr lang="en-US" spc="70" dirty="0">
                <a:latin typeface="Open Sans" panose="020B0606030504020204" pitchFamily="34" charset="0"/>
                <a:ea typeface="Open Sans" panose="020B0606030504020204" pitchFamily="34" charset="0"/>
                <a:cs typeface="Open Sans" panose="020B0606030504020204" pitchFamily="34" charset="0"/>
              </a:rPr>
              <a:t>child's</a:t>
            </a:r>
            <a:r>
              <a:rPr lang="en-US" spc="-60" dirty="0">
                <a:latin typeface="Open Sans" panose="020B0606030504020204" pitchFamily="34" charset="0"/>
                <a:ea typeface="Open Sans" panose="020B0606030504020204" pitchFamily="34" charset="0"/>
                <a:cs typeface="Open Sans" panose="020B0606030504020204" pitchFamily="34" charset="0"/>
              </a:rPr>
              <a:t> </a:t>
            </a:r>
            <a:r>
              <a:rPr lang="en-US" spc="65" dirty="0">
                <a:latin typeface="Open Sans" panose="020B0606030504020204" pitchFamily="34" charset="0"/>
                <a:ea typeface="Open Sans" panose="020B0606030504020204" pitchFamily="34" charset="0"/>
                <a:cs typeface="Open Sans" panose="020B0606030504020204" pitchFamily="34" charset="0"/>
              </a:rPr>
              <a:t>basic</a:t>
            </a:r>
            <a:r>
              <a:rPr lang="en-US" spc="-55"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needs,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including</a:t>
            </a:r>
            <a:r>
              <a:rPr lang="en-US" spc="-1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food, </a:t>
            </a:r>
            <a:r>
              <a:rPr lang="en-US" spc="45" dirty="0">
                <a:latin typeface="Open Sans" panose="020B0606030504020204" pitchFamily="34" charset="0"/>
                <a:ea typeface="Open Sans" panose="020B0606030504020204" pitchFamily="34" charset="0"/>
                <a:cs typeface="Open Sans" panose="020B0606030504020204" pitchFamily="34" charset="0"/>
              </a:rPr>
              <a:t>water,</a:t>
            </a:r>
            <a:r>
              <a:rPr lang="en-US" spc="-10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a</a:t>
            </a:r>
            <a:r>
              <a:rPr lang="en-US" spc="-105" dirty="0">
                <a:latin typeface="Open Sans" panose="020B0606030504020204" pitchFamily="34" charset="0"/>
                <a:ea typeface="Open Sans" panose="020B0606030504020204" pitchFamily="34" charset="0"/>
                <a:cs typeface="Open Sans" panose="020B0606030504020204" pitchFamily="34" charset="0"/>
              </a:rPr>
              <a:t> </a:t>
            </a:r>
            <a:r>
              <a:rPr lang="en-US" spc="65" dirty="0">
                <a:latin typeface="Open Sans" panose="020B0606030504020204" pitchFamily="34" charset="0"/>
                <a:ea typeface="Open Sans" panose="020B0606030504020204" pitchFamily="34" charset="0"/>
                <a:cs typeface="Open Sans" panose="020B0606030504020204" pitchFamily="34" charset="0"/>
              </a:rPr>
              <a:t>place</a:t>
            </a:r>
            <a:r>
              <a:rPr lang="en-US" spc="-100" dirty="0">
                <a:latin typeface="Open Sans" panose="020B0606030504020204" pitchFamily="34" charset="0"/>
                <a:ea typeface="Open Sans" panose="020B0606030504020204" pitchFamily="34" charset="0"/>
                <a:cs typeface="Open Sans" panose="020B0606030504020204" pitchFamily="34" charset="0"/>
              </a:rPr>
              <a:t> </a:t>
            </a:r>
            <a:r>
              <a:rPr lang="en-US" spc="130" dirty="0">
                <a:latin typeface="Open Sans" panose="020B0606030504020204" pitchFamily="34" charset="0"/>
                <a:ea typeface="Open Sans" panose="020B0606030504020204" pitchFamily="34" charset="0"/>
                <a:cs typeface="Open Sans" panose="020B0606030504020204" pitchFamily="34" charset="0"/>
              </a:rPr>
              <a:t>to</a:t>
            </a:r>
            <a:r>
              <a:rPr lang="en-US" spc="-9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live,</a:t>
            </a:r>
            <a:r>
              <a:rPr lang="en-US" spc="-20" dirty="0">
                <a:latin typeface="Open Sans" panose="020B0606030504020204" pitchFamily="34" charset="0"/>
                <a:ea typeface="Open Sans" panose="020B0606030504020204" pitchFamily="34" charset="0"/>
                <a:cs typeface="Open Sans" panose="020B0606030504020204" pitchFamily="34" charset="0"/>
              </a:rPr>
              <a:t> </a:t>
            </a:r>
            <a:r>
              <a:rPr lang="en-US" spc="15" dirty="0">
                <a:latin typeface="Open Sans" panose="020B0606030504020204" pitchFamily="34" charset="0"/>
                <a:ea typeface="Open Sans" panose="020B0606030504020204" pitchFamily="34" charset="0"/>
                <a:cs typeface="Open Sans" panose="020B0606030504020204" pitchFamily="34" charset="0"/>
              </a:rPr>
              <a:t>love</a:t>
            </a:r>
            <a:r>
              <a:rPr lang="en-US" spc="-150" dirty="0">
                <a:latin typeface="Open Sans" panose="020B0606030504020204" pitchFamily="34" charset="0"/>
                <a:ea typeface="Open Sans" panose="020B0606030504020204" pitchFamily="34" charset="0"/>
                <a:cs typeface="Open Sans" panose="020B0606030504020204" pitchFamily="34" charset="0"/>
              </a:rPr>
              <a:t> </a:t>
            </a:r>
            <a:r>
              <a:rPr lang="en-US" spc="155" dirty="0">
                <a:latin typeface="Open Sans" panose="020B0606030504020204" pitchFamily="34" charset="0"/>
                <a:ea typeface="Open Sans" panose="020B0606030504020204" pitchFamily="34" charset="0"/>
                <a:cs typeface="Open Sans" panose="020B0606030504020204" pitchFamily="34" charset="0"/>
              </a:rPr>
              <a:t>and</a:t>
            </a:r>
            <a:r>
              <a:rPr lang="en-US" spc="-65" dirty="0">
                <a:latin typeface="Open Sans" panose="020B0606030504020204" pitchFamily="34" charset="0"/>
                <a:ea typeface="Open Sans" panose="020B0606030504020204" pitchFamily="34" charset="0"/>
                <a:cs typeface="Open Sans" panose="020B0606030504020204" pitchFamily="34" charset="0"/>
              </a:rPr>
              <a:t> </a:t>
            </a:r>
            <a:r>
              <a:rPr lang="en-US" spc="135" dirty="0">
                <a:latin typeface="Open Sans" panose="020B0606030504020204" pitchFamily="34" charset="0"/>
                <a:ea typeface="Open Sans" panose="020B0606030504020204" pitchFamily="34" charset="0"/>
                <a:cs typeface="Open Sans" panose="020B0606030504020204" pitchFamily="34" charset="0"/>
              </a:rPr>
              <a:t>attention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2060"/>
              </a:spcBef>
              <a:buClr>
                <a:schemeClr val="accent1"/>
              </a:buClr>
              <a:buSzPct val="94230"/>
              <a:buFont typeface="Open Sans" panose="020B0606030504020204" pitchFamily="34" charset="0"/>
              <a:buChar char="&gt;"/>
              <a:tabLst>
                <a:tab pos="287020" algn="l"/>
              </a:tabLst>
            </a:pPr>
            <a:r>
              <a:rPr lang="en-US" b="1" spc="110" dirty="0">
                <a:latin typeface="Open Sans" panose="020B0606030504020204" pitchFamily="34" charset="0"/>
                <a:ea typeface="Open Sans" panose="020B0606030504020204" pitchFamily="34" charset="0"/>
                <a:cs typeface="Open Sans" panose="020B0606030504020204" pitchFamily="34" charset="0"/>
              </a:rPr>
              <a:t>Physical</a:t>
            </a:r>
            <a:r>
              <a:rPr lang="en-US" b="1" spc="-105" dirty="0">
                <a:latin typeface="Open Sans" panose="020B0606030504020204" pitchFamily="34" charset="0"/>
                <a:ea typeface="Open Sans" panose="020B0606030504020204" pitchFamily="34" charset="0"/>
                <a:cs typeface="Open Sans" panose="020B0606030504020204" pitchFamily="34" charset="0"/>
              </a:rPr>
              <a:t> </a:t>
            </a:r>
            <a:r>
              <a:rPr lang="en-US" b="1" spc="114" dirty="0">
                <a:latin typeface="Open Sans" panose="020B0606030504020204" pitchFamily="34" charset="0"/>
                <a:ea typeface="Open Sans" panose="020B0606030504020204" pitchFamily="34" charset="0"/>
                <a:cs typeface="Open Sans" panose="020B0606030504020204" pitchFamily="34" charset="0"/>
              </a:rPr>
              <a:t>abuse:</a:t>
            </a:r>
            <a:r>
              <a:rPr lang="en-US" b="1" spc="-4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Intentionally</a:t>
            </a:r>
            <a:r>
              <a:rPr lang="en-US" spc="-165" dirty="0">
                <a:latin typeface="Open Sans" panose="020B0606030504020204" pitchFamily="34" charset="0"/>
                <a:ea typeface="Open Sans" panose="020B0606030504020204" pitchFamily="34" charset="0"/>
                <a:cs typeface="Open Sans" panose="020B0606030504020204" pitchFamily="34" charset="0"/>
              </a:rPr>
              <a:t> </a:t>
            </a:r>
            <a:r>
              <a:rPr lang="en-US" spc="85" dirty="0">
                <a:latin typeface="Open Sans" panose="020B0606030504020204" pitchFamily="34" charset="0"/>
                <a:ea typeface="Open Sans" panose="020B0606030504020204" pitchFamily="34" charset="0"/>
                <a:cs typeface="Open Sans" panose="020B0606030504020204" pitchFamily="34" charset="0"/>
              </a:rPr>
              <a:t>causing</a:t>
            </a:r>
            <a:r>
              <a:rPr lang="en-US" spc="-80" dirty="0">
                <a:latin typeface="Open Sans" panose="020B0606030504020204" pitchFamily="34" charset="0"/>
                <a:ea typeface="Open Sans" panose="020B0606030504020204" pitchFamily="34" charset="0"/>
                <a:cs typeface="Open Sans" panose="020B0606030504020204" pitchFamily="34" charset="0"/>
              </a:rPr>
              <a:t> </a:t>
            </a:r>
            <a:r>
              <a:rPr lang="en-US" spc="150" dirty="0">
                <a:latin typeface="Open Sans" panose="020B0606030504020204" pitchFamily="34" charset="0"/>
                <a:ea typeface="Open Sans" panose="020B0606030504020204" pitchFamily="34" charset="0"/>
                <a:cs typeface="Open Sans" panose="020B0606030504020204" pitchFamily="34" charset="0"/>
              </a:rPr>
              <a:t>an</a:t>
            </a:r>
            <a:r>
              <a:rPr lang="en-US" spc="-35" dirty="0">
                <a:latin typeface="Open Sans" panose="020B0606030504020204" pitchFamily="34" charset="0"/>
                <a:ea typeface="Open Sans" panose="020B0606030504020204" pitchFamily="34" charset="0"/>
                <a:cs typeface="Open Sans" panose="020B0606030504020204" pitchFamily="34" charset="0"/>
              </a:rPr>
              <a:t> </a:t>
            </a:r>
            <a:r>
              <a:rPr lang="en-US" spc="80" dirty="0">
                <a:latin typeface="Open Sans" panose="020B0606030504020204" pitchFamily="34" charset="0"/>
                <a:ea typeface="Open Sans" panose="020B0606030504020204" pitchFamily="34" charset="0"/>
                <a:cs typeface="Open Sans" panose="020B0606030504020204" pitchFamily="34" charset="0"/>
              </a:rPr>
              <a:t>injury</a:t>
            </a:r>
            <a:r>
              <a:rPr lang="en-US" spc="-105" dirty="0">
                <a:latin typeface="Open Sans" panose="020B0606030504020204" pitchFamily="34" charset="0"/>
                <a:ea typeface="Open Sans" panose="020B0606030504020204" pitchFamily="34" charset="0"/>
                <a:cs typeface="Open Sans" panose="020B0606030504020204" pitchFamily="34" charset="0"/>
              </a:rPr>
              <a:t> </a:t>
            </a:r>
            <a:r>
              <a:rPr lang="en-US" spc="130" dirty="0">
                <a:latin typeface="Open Sans" panose="020B0606030504020204" pitchFamily="34" charset="0"/>
                <a:ea typeface="Open Sans" panose="020B0606030504020204" pitchFamily="34" charset="0"/>
                <a:cs typeface="Open Sans" panose="020B0606030504020204" pitchFamily="34" charset="0"/>
              </a:rPr>
              <a:t>to</a:t>
            </a:r>
            <a:r>
              <a:rPr lang="en-US" spc="-150"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a</a:t>
            </a:r>
            <a:r>
              <a:rPr lang="en-US" spc="-125" dirty="0">
                <a:latin typeface="Open Sans" panose="020B0606030504020204" pitchFamily="34" charset="0"/>
                <a:ea typeface="Open Sans" panose="020B0606030504020204" pitchFamily="34" charset="0"/>
                <a:cs typeface="Open Sans" panose="020B0606030504020204" pitchFamily="34" charset="0"/>
              </a:rPr>
              <a:t> </a:t>
            </a:r>
            <a:r>
              <a:rPr lang="en-US" spc="85" dirty="0">
                <a:latin typeface="Open Sans" panose="020B0606030504020204" pitchFamily="34" charset="0"/>
                <a:ea typeface="Open Sans" panose="020B0606030504020204" pitchFamily="34" charset="0"/>
                <a:cs typeface="Open Sans" panose="020B0606030504020204" pitchFamily="34" charset="0"/>
              </a:rPr>
              <a:t>child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marR="5080" indent="-457200">
              <a:spcBef>
                <a:spcPts val="2065"/>
              </a:spcBef>
              <a:buClr>
                <a:schemeClr val="accent1"/>
              </a:buClr>
              <a:buSzPct val="94230"/>
              <a:buFont typeface="Open Sans" panose="020B0606030504020204" pitchFamily="34" charset="0"/>
              <a:buChar char="&gt;"/>
              <a:tabLst>
                <a:tab pos="287020" algn="l"/>
              </a:tabLst>
            </a:pPr>
            <a:r>
              <a:rPr lang="en-US" b="1" spc="110" dirty="0">
                <a:latin typeface="Open Sans" panose="020B0606030504020204" pitchFamily="34" charset="0"/>
                <a:ea typeface="Open Sans" panose="020B0606030504020204" pitchFamily="34" charset="0"/>
                <a:cs typeface="Open Sans" panose="020B0606030504020204" pitchFamily="34" charset="0"/>
              </a:rPr>
              <a:t>Sexual</a:t>
            </a:r>
            <a:r>
              <a:rPr lang="en-US" b="1" spc="-125" dirty="0">
                <a:latin typeface="Open Sans" panose="020B0606030504020204" pitchFamily="34" charset="0"/>
                <a:ea typeface="Open Sans" panose="020B0606030504020204" pitchFamily="34" charset="0"/>
                <a:cs typeface="Open Sans" panose="020B0606030504020204" pitchFamily="34" charset="0"/>
              </a:rPr>
              <a:t> </a:t>
            </a:r>
            <a:r>
              <a:rPr lang="en-US" b="1" spc="114" dirty="0">
                <a:latin typeface="Open Sans" panose="020B0606030504020204" pitchFamily="34" charset="0"/>
                <a:ea typeface="Open Sans" panose="020B0606030504020204" pitchFamily="34" charset="0"/>
                <a:cs typeface="Open Sans" panose="020B0606030504020204" pitchFamily="34" charset="0"/>
              </a:rPr>
              <a:t>abuse:</a:t>
            </a:r>
            <a:r>
              <a:rPr lang="en-US" b="1" spc="-45"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Includes</a:t>
            </a:r>
            <a:r>
              <a:rPr lang="en-US" spc="-135" dirty="0">
                <a:latin typeface="Open Sans" panose="020B0606030504020204" pitchFamily="34" charset="0"/>
                <a:ea typeface="Open Sans" panose="020B0606030504020204" pitchFamily="34" charset="0"/>
                <a:cs typeface="Open Sans" panose="020B0606030504020204" pitchFamily="34" charset="0"/>
              </a:rPr>
              <a:t> </a:t>
            </a:r>
            <a:r>
              <a:rPr lang="en-US" spc="70" dirty="0">
                <a:latin typeface="Open Sans" panose="020B0606030504020204" pitchFamily="34" charset="0"/>
                <a:ea typeface="Open Sans" panose="020B0606030504020204" pitchFamily="34" charset="0"/>
                <a:cs typeface="Open Sans" panose="020B0606030504020204" pitchFamily="34" charset="0"/>
              </a:rPr>
              <a:t>any</a:t>
            </a:r>
            <a:r>
              <a:rPr lang="en-US" spc="-75" dirty="0">
                <a:latin typeface="Open Sans" panose="020B0606030504020204" pitchFamily="34" charset="0"/>
                <a:ea typeface="Open Sans" panose="020B0606030504020204" pitchFamily="34" charset="0"/>
                <a:cs typeface="Open Sans" panose="020B0606030504020204" pitchFamily="34" charset="0"/>
              </a:rPr>
              <a:t> </a:t>
            </a:r>
            <a:r>
              <a:rPr lang="en-US" spc="110" dirty="0">
                <a:latin typeface="Open Sans" panose="020B0606030504020204" pitchFamily="34" charset="0"/>
                <a:ea typeface="Open Sans" panose="020B0606030504020204" pitchFamily="34" charset="0"/>
                <a:cs typeface="Open Sans" panose="020B0606030504020204" pitchFamily="34" charset="0"/>
              </a:rPr>
              <a:t>inappropriate</a:t>
            </a:r>
            <a:r>
              <a:rPr lang="en-US" spc="-130" dirty="0">
                <a:latin typeface="Open Sans" panose="020B0606030504020204" pitchFamily="34" charset="0"/>
                <a:ea typeface="Open Sans" panose="020B0606030504020204" pitchFamily="34" charset="0"/>
                <a:cs typeface="Open Sans" panose="020B0606030504020204" pitchFamily="34" charset="0"/>
              </a:rPr>
              <a:t> </a:t>
            </a:r>
            <a:r>
              <a:rPr lang="en-US" spc="60" dirty="0">
                <a:latin typeface="Open Sans" panose="020B0606030504020204" pitchFamily="34" charset="0"/>
                <a:ea typeface="Open Sans" panose="020B0606030504020204" pitchFamily="34" charset="0"/>
                <a:cs typeface="Open Sans" panose="020B0606030504020204" pitchFamily="34" charset="0"/>
              </a:rPr>
              <a:t>sexual</a:t>
            </a:r>
            <a:r>
              <a:rPr lang="en-US" spc="-20" dirty="0">
                <a:latin typeface="Open Sans" panose="020B0606030504020204" pitchFamily="34" charset="0"/>
                <a:ea typeface="Open Sans" panose="020B0606030504020204" pitchFamily="34" charset="0"/>
                <a:cs typeface="Open Sans" panose="020B0606030504020204" pitchFamily="34" charset="0"/>
              </a:rPr>
              <a:t> </a:t>
            </a:r>
            <a:r>
              <a:rPr lang="en-US" spc="85" dirty="0">
                <a:latin typeface="Open Sans" panose="020B0606030504020204" pitchFamily="34" charset="0"/>
                <a:ea typeface="Open Sans" panose="020B0606030504020204" pitchFamily="34" charset="0"/>
                <a:cs typeface="Open Sans" panose="020B0606030504020204" pitchFamily="34" charset="0"/>
              </a:rPr>
              <a:t>behavior</a:t>
            </a:r>
            <a:r>
              <a:rPr lang="en-US" spc="-165" dirty="0">
                <a:latin typeface="Open Sans" panose="020B0606030504020204" pitchFamily="34" charset="0"/>
                <a:ea typeface="Open Sans" panose="020B0606030504020204" pitchFamily="34" charset="0"/>
                <a:cs typeface="Open Sans" panose="020B0606030504020204" pitchFamily="34" charset="0"/>
              </a:rPr>
              <a:t> </a:t>
            </a:r>
            <a:r>
              <a:rPr lang="en-US" spc="110" dirty="0">
                <a:latin typeface="Open Sans" panose="020B0606030504020204" pitchFamily="34" charset="0"/>
                <a:ea typeface="Open Sans" panose="020B0606030504020204" pitchFamily="34" charset="0"/>
                <a:cs typeface="Open Sans" panose="020B0606030504020204" pitchFamily="34" charset="0"/>
              </a:rPr>
              <a:t>with</a:t>
            </a:r>
            <a:r>
              <a:rPr lang="en-US" spc="-114" dirty="0">
                <a:latin typeface="Open Sans" panose="020B0606030504020204" pitchFamily="34" charset="0"/>
                <a:ea typeface="Open Sans" panose="020B0606030504020204" pitchFamily="34" charset="0"/>
                <a:cs typeface="Open Sans" panose="020B0606030504020204" pitchFamily="34" charset="0"/>
              </a:rPr>
              <a:t> </a:t>
            </a:r>
            <a:r>
              <a:rPr lang="en-US" spc="95" dirty="0">
                <a:latin typeface="Open Sans" panose="020B0606030504020204" pitchFamily="34" charset="0"/>
                <a:ea typeface="Open Sans" panose="020B0606030504020204" pitchFamily="34" charset="0"/>
                <a:cs typeface="Open Sans" panose="020B0606030504020204" pitchFamily="34" charset="0"/>
              </a:rPr>
              <a:t>a</a:t>
            </a:r>
            <a:r>
              <a:rPr lang="en-US" spc="-140" dirty="0">
                <a:latin typeface="Open Sans" panose="020B0606030504020204" pitchFamily="34" charset="0"/>
                <a:ea typeface="Open Sans" panose="020B0606030504020204" pitchFamily="34" charset="0"/>
                <a:cs typeface="Open Sans" panose="020B0606030504020204" pitchFamily="34" charset="0"/>
              </a:rPr>
              <a:t> </a:t>
            </a:r>
            <a:r>
              <a:rPr lang="en-US" spc="25" dirty="0">
                <a:latin typeface="Open Sans" panose="020B0606030504020204" pitchFamily="34" charset="0"/>
                <a:ea typeface="Open Sans" panose="020B0606030504020204" pitchFamily="34" charset="0"/>
                <a:cs typeface="Open Sans" panose="020B0606030504020204" pitchFamily="34" charset="0"/>
              </a:rPr>
              <a:t>child, </a:t>
            </a:r>
            <a:r>
              <a:rPr lang="en-US" spc="95" dirty="0">
                <a:latin typeface="Open Sans" panose="020B0606030504020204" pitchFamily="34" charset="0"/>
                <a:ea typeface="Open Sans" panose="020B0606030504020204" pitchFamily="34" charset="0"/>
                <a:cs typeface="Open Sans" panose="020B0606030504020204" pitchFamily="34" charset="0"/>
              </a:rPr>
              <a:t>including</a:t>
            </a:r>
            <a:r>
              <a:rPr lang="en-US" spc="-45" dirty="0">
                <a:latin typeface="Open Sans" panose="020B0606030504020204" pitchFamily="34" charset="0"/>
                <a:ea typeface="Open Sans" panose="020B0606030504020204" pitchFamily="34" charset="0"/>
                <a:cs typeface="Open Sans" panose="020B0606030504020204" pitchFamily="34" charset="0"/>
              </a:rPr>
              <a:t> </a:t>
            </a:r>
            <a:r>
              <a:rPr lang="en-US" spc="114" dirty="0">
                <a:latin typeface="Open Sans" panose="020B0606030504020204" pitchFamily="34" charset="0"/>
                <a:ea typeface="Open Sans" panose="020B0606030504020204" pitchFamily="34" charset="0"/>
                <a:cs typeface="Open Sans" panose="020B0606030504020204" pitchFamily="34" charset="0"/>
              </a:rPr>
              <a:t>touching</a:t>
            </a:r>
            <a:r>
              <a:rPr lang="en-US" spc="-95" dirty="0">
                <a:latin typeface="Open Sans" panose="020B0606030504020204" pitchFamily="34" charset="0"/>
                <a:ea typeface="Open Sans" panose="020B0606030504020204" pitchFamily="34" charset="0"/>
                <a:cs typeface="Open Sans" panose="020B0606030504020204" pitchFamily="34" charset="0"/>
              </a:rPr>
              <a:t> </a:t>
            </a:r>
            <a:r>
              <a:rPr lang="en-US" spc="114" dirty="0">
                <a:latin typeface="Open Sans" panose="020B0606030504020204" pitchFamily="34" charset="0"/>
                <a:ea typeface="Open Sans" panose="020B0606030504020204" pitchFamily="34" charset="0"/>
                <a:cs typeface="Open Sans" panose="020B0606030504020204" pitchFamily="34" charset="0"/>
              </a:rPr>
              <a:t>or</a:t>
            </a:r>
            <a:r>
              <a:rPr lang="en-US" spc="-114" dirty="0">
                <a:latin typeface="Open Sans" panose="020B0606030504020204" pitchFamily="34" charset="0"/>
                <a:ea typeface="Open Sans" panose="020B0606030504020204" pitchFamily="34" charset="0"/>
                <a:cs typeface="Open Sans" panose="020B0606030504020204" pitchFamily="34" charset="0"/>
              </a:rPr>
              <a:t> </a:t>
            </a:r>
            <a:r>
              <a:rPr lang="en-US" spc="100" dirty="0">
                <a:latin typeface="Open Sans" panose="020B0606030504020204" pitchFamily="34" charset="0"/>
                <a:ea typeface="Open Sans" panose="020B0606030504020204" pitchFamily="34" charset="0"/>
                <a:cs typeface="Open Sans" panose="020B0606030504020204" pitchFamily="34" charset="0"/>
              </a:rPr>
              <a:t>taking</a:t>
            </a:r>
            <a:r>
              <a:rPr lang="en-US" spc="-55" dirty="0">
                <a:latin typeface="Open Sans" panose="020B0606030504020204" pitchFamily="34" charset="0"/>
                <a:ea typeface="Open Sans" panose="020B0606030504020204" pitchFamily="34" charset="0"/>
                <a:cs typeface="Open Sans" panose="020B0606030504020204" pitchFamily="34" charset="0"/>
              </a:rPr>
              <a:t> </a:t>
            </a:r>
            <a:r>
              <a:rPr lang="en-US" spc="114" dirty="0">
                <a:latin typeface="Open Sans" panose="020B0606030504020204" pitchFamily="34" charset="0"/>
                <a:ea typeface="Open Sans" panose="020B0606030504020204" pitchFamily="34" charset="0"/>
                <a:cs typeface="Open Sans" panose="020B0606030504020204" pitchFamily="34" charset="0"/>
              </a:rPr>
              <a:t>photographs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88367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1545</Words>
  <Application>Microsoft Office PowerPoint</Application>
  <PresentationFormat>Widescreen</PresentationFormat>
  <Paragraphs>144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.AppleSystemUIFont</vt:lpstr>
      <vt:lpstr>Arial</vt:lpstr>
      <vt:lpstr>Calibri</vt:lpstr>
      <vt:lpstr>Calibri Light</vt:lpstr>
      <vt:lpstr>Open Sans</vt:lpstr>
      <vt:lpstr>Office Theme</vt:lpstr>
      <vt:lpstr>Reporting suspected abuse and neglected of a child</vt:lpstr>
      <vt:lpstr>Early Head Start Standards Code of Conduct </vt:lpstr>
      <vt:lpstr>Early Head Start Standards Code of Conduct</vt:lpstr>
      <vt:lpstr>Cont. Standards of Conduct</vt:lpstr>
      <vt:lpstr>Cont. Standards of Conduct</vt:lpstr>
      <vt:lpstr>Cont. Standards of Conduct</vt:lpstr>
      <vt:lpstr>Cont. Standards of Conduct</vt:lpstr>
      <vt:lpstr>Terms</vt:lpstr>
      <vt:lpstr>Terms</vt:lpstr>
      <vt:lpstr>Child Abuse</vt:lpstr>
      <vt:lpstr>Types of Child Abuse</vt:lpstr>
      <vt:lpstr>Physical Abuse</vt:lpstr>
      <vt:lpstr>Neglect</vt:lpstr>
      <vt:lpstr>Neglect</vt:lpstr>
      <vt:lpstr>Sexual abuse</vt:lpstr>
      <vt:lpstr>Sexual Abuse</vt:lpstr>
      <vt:lpstr>Reporting Child Abuse</vt:lpstr>
      <vt:lpstr>Mandated Reporters</vt:lpstr>
      <vt:lpstr>Mandated Reporters</vt:lpstr>
      <vt:lpstr>PowerPoint Presentation</vt:lpstr>
      <vt:lpstr>PowerPoint Presentation</vt:lpstr>
      <vt:lpstr>Individuals reporting suspected child abuse or neglect will be asked for specific information, such as:  </vt:lpstr>
      <vt:lpstr>PowerPoint Presentation</vt:lpstr>
      <vt:lpstr>Prevention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suspected abuse and neglected of a child</dc:title>
  <dc:creator>Lino Zamora</dc:creator>
  <cp:lastModifiedBy>Lino Zamora</cp:lastModifiedBy>
  <cp:revision>5</cp:revision>
  <dcterms:created xsi:type="dcterms:W3CDTF">2021-01-22T16:37:44Z</dcterms:created>
  <dcterms:modified xsi:type="dcterms:W3CDTF">2021-01-25T13:22:47Z</dcterms:modified>
</cp:coreProperties>
</file>